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diagrams/colors1.xml" ContentType="application/vnd.openxmlformats-officedocument.drawingml.diagramColors+xml"/>
  <Override PartName="/ppt/theme/theme1.xml" ContentType="application/vnd.openxmlformats-officedocument.theme+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diagrams/quickStyle1.xml" ContentType="application/vnd.openxmlformats-officedocument.drawingml.diagramStyle+xml"/>
  <Override PartName="/ppt/diagrams/layout1.xml" ContentType="application/vnd.openxmlformats-officedocument.drawingml.diagramLayout+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76" r:id="rId2"/>
  </p:sldMasterIdLst>
  <p:notesMasterIdLst>
    <p:notesMasterId r:id="rId26"/>
  </p:notesMasterIdLst>
  <p:sldIdLst>
    <p:sldId id="599" r:id="rId3"/>
    <p:sldId id="263" r:id="rId4"/>
    <p:sldId id="563" r:id="rId5"/>
    <p:sldId id="336" r:id="rId6"/>
    <p:sldId id="328" r:id="rId7"/>
    <p:sldId id="561" r:id="rId8"/>
    <p:sldId id="574" r:id="rId9"/>
    <p:sldId id="594" r:id="rId10"/>
    <p:sldId id="584" r:id="rId11"/>
    <p:sldId id="586" r:id="rId12"/>
    <p:sldId id="587" r:id="rId13"/>
    <p:sldId id="585" r:id="rId14"/>
    <p:sldId id="588" r:id="rId15"/>
    <p:sldId id="593" r:id="rId16"/>
    <p:sldId id="589" r:id="rId17"/>
    <p:sldId id="590" r:id="rId18"/>
    <p:sldId id="595" r:id="rId19"/>
    <p:sldId id="596" r:id="rId20"/>
    <p:sldId id="591" r:id="rId21"/>
    <p:sldId id="597" r:id="rId22"/>
    <p:sldId id="592" r:id="rId23"/>
    <p:sldId id="598" r:id="rId24"/>
    <p:sldId id="576" r:id="rId2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eter Trimbel" initials="PT" lastIdx="1" clrIdx="0"/>
  <p:cmAuthor id="1" name="Angela Davies" initials="AD" lastIdx="1" clrIdx="1">
    <p:extLst>
      <p:ext uri="{19B8F6BF-5375-455C-9EA6-DF929625EA0E}">
        <p15:presenceInfo xmlns:p15="http://schemas.microsoft.com/office/powerpoint/2012/main" userId="S::angela.davies@manchester.ac.uk::906a7653-d958-4fb7-99ff-367303ec15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059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81937" autoAdjust="0"/>
  </p:normalViewPr>
  <p:slideViewPr>
    <p:cSldViewPr>
      <p:cViewPr varScale="1">
        <p:scale>
          <a:sx n="110" d="100"/>
          <a:sy n="110" d="100"/>
        </p:scale>
        <p:origin x="1368" y="324"/>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12D264-0B87-4A38-84ED-4CF157C188F1}"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GB"/>
        </a:p>
      </dgm:t>
    </dgm:pt>
    <dgm:pt modelId="{44DD4ADD-FE87-487A-9AD0-5168CC6B43D1}">
      <dgm:prSet phldrT="[Text]"/>
      <dgm:spPr>
        <a:solidFill>
          <a:schemeClr val="accent3">
            <a:lumMod val="75000"/>
          </a:schemeClr>
        </a:solidFill>
      </dgm:spPr>
      <dgm:t>
        <a:bodyPr/>
        <a:lstStyle/>
        <a:p>
          <a:r>
            <a:rPr lang="en-GB" dirty="0"/>
            <a:t>Interviews with 7 community members</a:t>
          </a:r>
        </a:p>
      </dgm:t>
    </dgm:pt>
    <dgm:pt modelId="{80A25C46-664E-45E3-8516-794ACC3A61E4}" type="parTrans" cxnId="{8868722F-2DF5-47F6-8968-65B29F4120BF}">
      <dgm:prSet/>
      <dgm:spPr/>
      <dgm:t>
        <a:bodyPr/>
        <a:lstStyle/>
        <a:p>
          <a:endParaRPr lang="en-GB"/>
        </a:p>
      </dgm:t>
    </dgm:pt>
    <dgm:pt modelId="{420530CB-DBBC-4C39-ACE3-847AB60FB018}" type="sibTrans" cxnId="{8868722F-2DF5-47F6-8968-65B29F4120BF}">
      <dgm:prSet/>
      <dgm:spPr/>
      <dgm:t>
        <a:bodyPr/>
        <a:lstStyle/>
        <a:p>
          <a:endParaRPr lang="en-GB"/>
        </a:p>
      </dgm:t>
    </dgm:pt>
    <dgm:pt modelId="{30C7A280-0F0B-415D-A7A8-9331023C6929}">
      <dgm:prSet phldrT="[Text]"/>
      <dgm:spPr/>
      <dgm:t>
        <a:bodyPr/>
        <a:lstStyle/>
        <a:p>
          <a:r>
            <a:rPr lang="en-GB" dirty="0"/>
            <a:t>Review of genetic Apps</a:t>
          </a:r>
        </a:p>
      </dgm:t>
    </dgm:pt>
    <dgm:pt modelId="{9B5FF127-4CE3-4D04-9482-77C70FDC6AC7}" type="parTrans" cxnId="{4A1F21D0-7DE3-47EB-9F49-41FDDE844748}">
      <dgm:prSet/>
      <dgm:spPr/>
      <dgm:t>
        <a:bodyPr/>
        <a:lstStyle/>
        <a:p>
          <a:endParaRPr lang="en-GB"/>
        </a:p>
      </dgm:t>
    </dgm:pt>
    <dgm:pt modelId="{D1CC29B9-13B4-4125-ACB0-8CC67E8632DD}" type="sibTrans" cxnId="{4A1F21D0-7DE3-47EB-9F49-41FDDE844748}">
      <dgm:prSet/>
      <dgm:spPr/>
      <dgm:t>
        <a:bodyPr/>
        <a:lstStyle/>
        <a:p>
          <a:endParaRPr lang="en-GB"/>
        </a:p>
      </dgm:t>
    </dgm:pt>
    <dgm:pt modelId="{480D899F-A08B-49A2-97C0-176BF8DF4091}">
      <dgm:prSet phldrT="[Text]"/>
      <dgm:spPr>
        <a:solidFill>
          <a:schemeClr val="accent2">
            <a:lumMod val="75000"/>
          </a:schemeClr>
        </a:solidFill>
      </dgm:spPr>
      <dgm:t>
        <a:bodyPr/>
        <a:lstStyle/>
        <a:p>
          <a:r>
            <a:rPr lang="en-GB" dirty="0"/>
            <a:t>Review of the literature</a:t>
          </a:r>
        </a:p>
      </dgm:t>
    </dgm:pt>
    <dgm:pt modelId="{0D96BB57-1998-4D1E-99A7-FE639CD046B6}" type="parTrans" cxnId="{31ED46C1-0975-48A1-911D-06594F3A035A}">
      <dgm:prSet/>
      <dgm:spPr/>
      <dgm:t>
        <a:bodyPr/>
        <a:lstStyle/>
        <a:p>
          <a:endParaRPr lang="en-GB"/>
        </a:p>
      </dgm:t>
    </dgm:pt>
    <dgm:pt modelId="{CD3E429D-B7FB-42AF-B315-60FF7A6FDBE4}" type="sibTrans" cxnId="{31ED46C1-0975-48A1-911D-06594F3A035A}">
      <dgm:prSet/>
      <dgm:spPr/>
      <dgm:t>
        <a:bodyPr/>
        <a:lstStyle/>
        <a:p>
          <a:endParaRPr lang="en-GB"/>
        </a:p>
      </dgm:t>
    </dgm:pt>
    <dgm:pt modelId="{B600B23D-D5D4-45CB-AF44-58AEC0E9CA3E}" type="pres">
      <dgm:prSet presAssocID="{9812D264-0B87-4A38-84ED-4CF157C188F1}" presName="Name0" presStyleCnt="0">
        <dgm:presLayoutVars>
          <dgm:dir/>
          <dgm:resizeHandles val="exact"/>
        </dgm:presLayoutVars>
      </dgm:prSet>
      <dgm:spPr/>
    </dgm:pt>
    <dgm:pt modelId="{4DC3ACD0-97DA-4B6C-8309-98B8A2623B88}" type="pres">
      <dgm:prSet presAssocID="{44DD4ADD-FE87-487A-9AD0-5168CC6B43D1}" presName="node" presStyleLbl="node1" presStyleIdx="0" presStyleCnt="3">
        <dgm:presLayoutVars>
          <dgm:bulletEnabled val="1"/>
        </dgm:presLayoutVars>
      </dgm:prSet>
      <dgm:spPr/>
    </dgm:pt>
    <dgm:pt modelId="{844683CE-09AE-4520-8FBE-1CF42C0266F3}" type="pres">
      <dgm:prSet presAssocID="{420530CB-DBBC-4C39-ACE3-847AB60FB018}" presName="sibTrans" presStyleLbl="sibTrans2D1" presStyleIdx="0" presStyleCnt="3"/>
      <dgm:spPr/>
    </dgm:pt>
    <dgm:pt modelId="{0249038F-B6E4-4140-8E44-2FB0B5ACB389}" type="pres">
      <dgm:prSet presAssocID="{420530CB-DBBC-4C39-ACE3-847AB60FB018}" presName="connectorText" presStyleLbl="sibTrans2D1" presStyleIdx="0" presStyleCnt="3"/>
      <dgm:spPr/>
    </dgm:pt>
    <dgm:pt modelId="{36DFDF8D-2F22-4DD8-8CB0-CF17937DEDC0}" type="pres">
      <dgm:prSet presAssocID="{30C7A280-0F0B-415D-A7A8-9331023C6929}" presName="node" presStyleLbl="node1" presStyleIdx="1" presStyleCnt="3">
        <dgm:presLayoutVars>
          <dgm:bulletEnabled val="1"/>
        </dgm:presLayoutVars>
      </dgm:prSet>
      <dgm:spPr/>
    </dgm:pt>
    <dgm:pt modelId="{39D19A4E-F775-4124-BEB1-2B72875076BB}" type="pres">
      <dgm:prSet presAssocID="{D1CC29B9-13B4-4125-ACB0-8CC67E8632DD}" presName="sibTrans" presStyleLbl="sibTrans2D1" presStyleIdx="1" presStyleCnt="3"/>
      <dgm:spPr/>
    </dgm:pt>
    <dgm:pt modelId="{2694F0C0-37EF-43B6-B19F-5653DA1D4A53}" type="pres">
      <dgm:prSet presAssocID="{D1CC29B9-13B4-4125-ACB0-8CC67E8632DD}" presName="connectorText" presStyleLbl="sibTrans2D1" presStyleIdx="1" presStyleCnt="3"/>
      <dgm:spPr/>
    </dgm:pt>
    <dgm:pt modelId="{43E3630D-3845-4307-B685-E7B2088EAFF4}" type="pres">
      <dgm:prSet presAssocID="{480D899F-A08B-49A2-97C0-176BF8DF4091}" presName="node" presStyleLbl="node1" presStyleIdx="2" presStyleCnt="3">
        <dgm:presLayoutVars>
          <dgm:bulletEnabled val="1"/>
        </dgm:presLayoutVars>
      </dgm:prSet>
      <dgm:spPr/>
    </dgm:pt>
    <dgm:pt modelId="{927A7AE6-1D77-4D32-BA82-B4EA8DD121D0}" type="pres">
      <dgm:prSet presAssocID="{CD3E429D-B7FB-42AF-B315-60FF7A6FDBE4}" presName="sibTrans" presStyleLbl="sibTrans2D1" presStyleIdx="2" presStyleCnt="3"/>
      <dgm:spPr/>
    </dgm:pt>
    <dgm:pt modelId="{8AE132BB-158E-4FC0-A00B-DE2009C58400}" type="pres">
      <dgm:prSet presAssocID="{CD3E429D-B7FB-42AF-B315-60FF7A6FDBE4}" presName="connectorText" presStyleLbl="sibTrans2D1" presStyleIdx="2" presStyleCnt="3"/>
      <dgm:spPr/>
    </dgm:pt>
  </dgm:ptLst>
  <dgm:cxnLst>
    <dgm:cxn modelId="{0047080E-F964-4C72-9CED-77C663E57DDE}" type="presOf" srcId="{9812D264-0B87-4A38-84ED-4CF157C188F1}" destId="{B600B23D-D5D4-45CB-AF44-58AEC0E9CA3E}" srcOrd="0" destOrd="0" presId="urn:microsoft.com/office/officeart/2005/8/layout/cycle7"/>
    <dgm:cxn modelId="{174C7E22-40B2-4867-9817-64E527A6C75D}" type="presOf" srcId="{D1CC29B9-13B4-4125-ACB0-8CC67E8632DD}" destId="{2694F0C0-37EF-43B6-B19F-5653DA1D4A53}" srcOrd="1" destOrd="0" presId="urn:microsoft.com/office/officeart/2005/8/layout/cycle7"/>
    <dgm:cxn modelId="{8868722F-2DF5-47F6-8968-65B29F4120BF}" srcId="{9812D264-0B87-4A38-84ED-4CF157C188F1}" destId="{44DD4ADD-FE87-487A-9AD0-5168CC6B43D1}" srcOrd="0" destOrd="0" parTransId="{80A25C46-664E-45E3-8516-794ACC3A61E4}" sibTransId="{420530CB-DBBC-4C39-ACE3-847AB60FB018}"/>
    <dgm:cxn modelId="{09346E40-D2EC-4669-B4C4-68A8A005CC94}" type="presOf" srcId="{420530CB-DBBC-4C39-ACE3-847AB60FB018}" destId="{0249038F-B6E4-4140-8E44-2FB0B5ACB389}" srcOrd="1" destOrd="0" presId="urn:microsoft.com/office/officeart/2005/8/layout/cycle7"/>
    <dgm:cxn modelId="{122A0B65-3A2D-484F-827A-0FE5EB360ADF}" type="presOf" srcId="{30C7A280-0F0B-415D-A7A8-9331023C6929}" destId="{36DFDF8D-2F22-4DD8-8CB0-CF17937DEDC0}" srcOrd="0" destOrd="0" presId="urn:microsoft.com/office/officeart/2005/8/layout/cycle7"/>
    <dgm:cxn modelId="{9FF1C36A-73A8-4779-8678-C1E519E139CF}" type="presOf" srcId="{480D899F-A08B-49A2-97C0-176BF8DF4091}" destId="{43E3630D-3845-4307-B685-E7B2088EAFF4}" srcOrd="0" destOrd="0" presId="urn:microsoft.com/office/officeart/2005/8/layout/cycle7"/>
    <dgm:cxn modelId="{FF9AD2A6-CDB2-4F5D-9EEF-9A75BF2B14BF}" type="presOf" srcId="{CD3E429D-B7FB-42AF-B315-60FF7A6FDBE4}" destId="{8AE132BB-158E-4FC0-A00B-DE2009C58400}" srcOrd="1" destOrd="0" presId="urn:microsoft.com/office/officeart/2005/8/layout/cycle7"/>
    <dgm:cxn modelId="{5352A5BE-D9FD-46A4-952C-F7FA72A0A09C}" type="presOf" srcId="{44DD4ADD-FE87-487A-9AD0-5168CC6B43D1}" destId="{4DC3ACD0-97DA-4B6C-8309-98B8A2623B88}" srcOrd="0" destOrd="0" presId="urn:microsoft.com/office/officeart/2005/8/layout/cycle7"/>
    <dgm:cxn modelId="{31ED46C1-0975-48A1-911D-06594F3A035A}" srcId="{9812D264-0B87-4A38-84ED-4CF157C188F1}" destId="{480D899F-A08B-49A2-97C0-176BF8DF4091}" srcOrd="2" destOrd="0" parTransId="{0D96BB57-1998-4D1E-99A7-FE639CD046B6}" sibTransId="{CD3E429D-B7FB-42AF-B315-60FF7A6FDBE4}"/>
    <dgm:cxn modelId="{667497C2-7456-401B-B651-5BDB6609D946}" type="presOf" srcId="{420530CB-DBBC-4C39-ACE3-847AB60FB018}" destId="{844683CE-09AE-4520-8FBE-1CF42C0266F3}" srcOrd="0" destOrd="0" presId="urn:microsoft.com/office/officeart/2005/8/layout/cycle7"/>
    <dgm:cxn modelId="{4A1F21D0-7DE3-47EB-9F49-41FDDE844748}" srcId="{9812D264-0B87-4A38-84ED-4CF157C188F1}" destId="{30C7A280-0F0B-415D-A7A8-9331023C6929}" srcOrd="1" destOrd="0" parTransId="{9B5FF127-4CE3-4D04-9482-77C70FDC6AC7}" sibTransId="{D1CC29B9-13B4-4125-ACB0-8CC67E8632DD}"/>
    <dgm:cxn modelId="{537BB2D5-537D-4389-BDAA-3DC500941E47}" type="presOf" srcId="{D1CC29B9-13B4-4125-ACB0-8CC67E8632DD}" destId="{39D19A4E-F775-4124-BEB1-2B72875076BB}" srcOrd="0" destOrd="0" presId="urn:microsoft.com/office/officeart/2005/8/layout/cycle7"/>
    <dgm:cxn modelId="{FC8234F5-8DDD-4A7B-B981-6FC2930EF6DB}" type="presOf" srcId="{CD3E429D-B7FB-42AF-B315-60FF7A6FDBE4}" destId="{927A7AE6-1D77-4D32-BA82-B4EA8DD121D0}" srcOrd="0" destOrd="0" presId="urn:microsoft.com/office/officeart/2005/8/layout/cycle7"/>
    <dgm:cxn modelId="{34F9C6E5-49BC-456A-9DB0-9B81E190C942}" type="presParOf" srcId="{B600B23D-D5D4-45CB-AF44-58AEC0E9CA3E}" destId="{4DC3ACD0-97DA-4B6C-8309-98B8A2623B88}" srcOrd="0" destOrd="0" presId="urn:microsoft.com/office/officeart/2005/8/layout/cycle7"/>
    <dgm:cxn modelId="{FFEF7CFA-3E1E-45D5-91A5-2B9E07D9D8B9}" type="presParOf" srcId="{B600B23D-D5D4-45CB-AF44-58AEC0E9CA3E}" destId="{844683CE-09AE-4520-8FBE-1CF42C0266F3}" srcOrd="1" destOrd="0" presId="urn:microsoft.com/office/officeart/2005/8/layout/cycle7"/>
    <dgm:cxn modelId="{A058E5F8-244A-48C4-988D-A6DA1FFDEB1C}" type="presParOf" srcId="{844683CE-09AE-4520-8FBE-1CF42C0266F3}" destId="{0249038F-B6E4-4140-8E44-2FB0B5ACB389}" srcOrd="0" destOrd="0" presId="urn:microsoft.com/office/officeart/2005/8/layout/cycle7"/>
    <dgm:cxn modelId="{358DD00C-E5F7-486F-A93A-AC1A9C3C1DCF}" type="presParOf" srcId="{B600B23D-D5D4-45CB-AF44-58AEC0E9CA3E}" destId="{36DFDF8D-2F22-4DD8-8CB0-CF17937DEDC0}" srcOrd="2" destOrd="0" presId="urn:microsoft.com/office/officeart/2005/8/layout/cycle7"/>
    <dgm:cxn modelId="{E80D2353-56A7-4CB2-9338-CDF7BD9AAF7D}" type="presParOf" srcId="{B600B23D-D5D4-45CB-AF44-58AEC0E9CA3E}" destId="{39D19A4E-F775-4124-BEB1-2B72875076BB}" srcOrd="3" destOrd="0" presId="urn:microsoft.com/office/officeart/2005/8/layout/cycle7"/>
    <dgm:cxn modelId="{8A07F47E-5430-4065-BD2C-A564795B6690}" type="presParOf" srcId="{39D19A4E-F775-4124-BEB1-2B72875076BB}" destId="{2694F0C0-37EF-43B6-B19F-5653DA1D4A53}" srcOrd="0" destOrd="0" presId="urn:microsoft.com/office/officeart/2005/8/layout/cycle7"/>
    <dgm:cxn modelId="{7C8F4E01-3C68-47FB-8F26-38480F4A52AA}" type="presParOf" srcId="{B600B23D-D5D4-45CB-AF44-58AEC0E9CA3E}" destId="{43E3630D-3845-4307-B685-E7B2088EAFF4}" srcOrd="4" destOrd="0" presId="urn:microsoft.com/office/officeart/2005/8/layout/cycle7"/>
    <dgm:cxn modelId="{9BCCD967-66FA-4099-97A7-25AE590BFC32}" type="presParOf" srcId="{B600B23D-D5D4-45CB-AF44-58AEC0E9CA3E}" destId="{927A7AE6-1D77-4D32-BA82-B4EA8DD121D0}" srcOrd="5" destOrd="0" presId="urn:microsoft.com/office/officeart/2005/8/layout/cycle7"/>
    <dgm:cxn modelId="{1D878811-CA8F-4D83-AFFC-5AE26C10F7C9}" type="presParOf" srcId="{927A7AE6-1D77-4D32-BA82-B4EA8DD121D0}" destId="{8AE132BB-158E-4FC0-A00B-DE2009C58400}"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7F811A-5EB5-4E2E-84B3-D2264355A51E}"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5BC6D7CB-0001-44B1-9B8C-493BD16706E2}">
      <dgm:prSet phldrT="[Text]"/>
      <dgm:spPr>
        <a:solidFill>
          <a:schemeClr val="accent3"/>
        </a:solidFill>
      </dgm:spPr>
      <dgm:t>
        <a:bodyPr/>
        <a:lstStyle/>
        <a:p>
          <a:r>
            <a:rPr lang="en-GB" dirty="0"/>
            <a:t>Requirements capture</a:t>
          </a:r>
        </a:p>
      </dgm:t>
    </dgm:pt>
    <dgm:pt modelId="{FBA2345A-2243-4A42-AA74-D6985CAE1F2E}" type="parTrans" cxnId="{CF23F147-094C-47C5-BC72-FC8F59115FE9}">
      <dgm:prSet/>
      <dgm:spPr/>
      <dgm:t>
        <a:bodyPr/>
        <a:lstStyle/>
        <a:p>
          <a:endParaRPr lang="en-GB"/>
        </a:p>
      </dgm:t>
    </dgm:pt>
    <dgm:pt modelId="{23F1A865-6DE7-4537-9C2B-4E23A71A8955}" type="sibTrans" cxnId="{CF23F147-094C-47C5-BC72-FC8F59115FE9}">
      <dgm:prSet/>
      <dgm:spPr/>
      <dgm:t>
        <a:bodyPr/>
        <a:lstStyle/>
        <a:p>
          <a:endParaRPr lang="en-GB"/>
        </a:p>
      </dgm:t>
    </dgm:pt>
    <dgm:pt modelId="{3B304368-71DF-436D-BAE3-FCE079756656}">
      <dgm:prSet phldrT="[Text]"/>
      <dgm:spPr>
        <a:solidFill>
          <a:schemeClr val="accent6"/>
        </a:solidFill>
      </dgm:spPr>
      <dgm:t>
        <a:bodyPr/>
        <a:lstStyle/>
        <a:p>
          <a:r>
            <a:rPr lang="en-GB" dirty="0"/>
            <a:t>Animation Storyboards 1</a:t>
          </a:r>
        </a:p>
      </dgm:t>
    </dgm:pt>
    <dgm:pt modelId="{E7D9C30E-E18C-4057-93ED-077AE35923A7}" type="parTrans" cxnId="{422F1E59-2305-408C-95E0-1322229D19D5}">
      <dgm:prSet/>
      <dgm:spPr/>
      <dgm:t>
        <a:bodyPr/>
        <a:lstStyle/>
        <a:p>
          <a:endParaRPr lang="en-GB"/>
        </a:p>
      </dgm:t>
    </dgm:pt>
    <dgm:pt modelId="{F32FF943-5D07-4DD5-929B-E9EA860EF357}" type="sibTrans" cxnId="{422F1E59-2305-408C-95E0-1322229D19D5}">
      <dgm:prSet/>
      <dgm:spPr/>
      <dgm:t>
        <a:bodyPr/>
        <a:lstStyle/>
        <a:p>
          <a:endParaRPr lang="en-GB"/>
        </a:p>
      </dgm:t>
    </dgm:pt>
    <dgm:pt modelId="{72FEBFB6-B41F-4486-88F2-B73AAC947871}">
      <dgm:prSet phldrT="[Text]"/>
      <dgm:spPr>
        <a:solidFill>
          <a:schemeClr val="accent2">
            <a:lumMod val="75000"/>
          </a:schemeClr>
        </a:solidFill>
      </dgm:spPr>
      <dgm:t>
        <a:bodyPr/>
        <a:lstStyle/>
        <a:p>
          <a:r>
            <a:rPr lang="en-GB" dirty="0"/>
            <a:t>Animation Storyboards 2</a:t>
          </a:r>
        </a:p>
      </dgm:t>
    </dgm:pt>
    <dgm:pt modelId="{8416CBC3-05E5-49DC-849E-FFAB95DC04A1}" type="parTrans" cxnId="{3FAFC6EC-A53F-43FD-B62F-8E588ED4BD41}">
      <dgm:prSet/>
      <dgm:spPr/>
      <dgm:t>
        <a:bodyPr/>
        <a:lstStyle/>
        <a:p>
          <a:endParaRPr lang="en-GB"/>
        </a:p>
      </dgm:t>
    </dgm:pt>
    <dgm:pt modelId="{58950E00-905B-4B00-8158-DCE747DCF7E6}" type="sibTrans" cxnId="{3FAFC6EC-A53F-43FD-B62F-8E588ED4BD41}">
      <dgm:prSet/>
      <dgm:spPr/>
      <dgm:t>
        <a:bodyPr/>
        <a:lstStyle/>
        <a:p>
          <a:endParaRPr lang="en-GB"/>
        </a:p>
      </dgm:t>
    </dgm:pt>
    <dgm:pt modelId="{EFA68EAC-828E-41FD-B8A6-B5D0996E5ACA}">
      <dgm:prSet phldrT="[Text]"/>
      <dgm:spPr>
        <a:solidFill>
          <a:srgbClr val="7030A0"/>
        </a:solidFill>
      </dgm:spPr>
      <dgm:t>
        <a:bodyPr/>
        <a:lstStyle/>
        <a:p>
          <a:r>
            <a:rPr lang="en-GB" dirty="0"/>
            <a:t>Prototype</a:t>
          </a:r>
        </a:p>
      </dgm:t>
    </dgm:pt>
    <dgm:pt modelId="{20591B27-2215-42F2-AD45-044013615259}" type="parTrans" cxnId="{E19E3517-4293-4FB2-B15E-2524F6C7F904}">
      <dgm:prSet/>
      <dgm:spPr/>
      <dgm:t>
        <a:bodyPr/>
        <a:lstStyle/>
        <a:p>
          <a:endParaRPr lang="en-GB"/>
        </a:p>
      </dgm:t>
    </dgm:pt>
    <dgm:pt modelId="{73C8E18F-5CD0-4C50-BD0E-75E54C8026E3}" type="sibTrans" cxnId="{E19E3517-4293-4FB2-B15E-2524F6C7F904}">
      <dgm:prSet/>
      <dgm:spPr/>
      <dgm:t>
        <a:bodyPr/>
        <a:lstStyle/>
        <a:p>
          <a:endParaRPr lang="en-GB"/>
        </a:p>
      </dgm:t>
    </dgm:pt>
    <dgm:pt modelId="{833C7F2B-81A5-4FD7-9850-B2B59D4B53F1}">
      <dgm:prSet phldrT="[Text]"/>
      <dgm:spPr/>
      <dgm:t>
        <a:bodyPr/>
        <a:lstStyle/>
        <a:p>
          <a:r>
            <a:rPr lang="en-GB" dirty="0"/>
            <a:t>Dissemination</a:t>
          </a:r>
        </a:p>
      </dgm:t>
    </dgm:pt>
    <dgm:pt modelId="{E55BF60C-84E2-4FCF-AF10-ACB6B7212DC7}" type="parTrans" cxnId="{4DABDEDA-2D04-4521-9166-B9E5C5FABF8F}">
      <dgm:prSet/>
      <dgm:spPr/>
      <dgm:t>
        <a:bodyPr/>
        <a:lstStyle/>
        <a:p>
          <a:endParaRPr lang="en-GB"/>
        </a:p>
      </dgm:t>
    </dgm:pt>
    <dgm:pt modelId="{5FFB5C21-B056-4CC4-B782-5B48A640A4B4}" type="sibTrans" cxnId="{4DABDEDA-2D04-4521-9166-B9E5C5FABF8F}">
      <dgm:prSet/>
      <dgm:spPr/>
      <dgm:t>
        <a:bodyPr/>
        <a:lstStyle/>
        <a:p>
          <a:endParaRPr lang="en-GB"/>
        </a:p>
      </dgm:t>
    </dgm:pt>
    <dgm:pt modelId="{73AACD98-0BD5-4B58-8C30-5ABFFCE1F495}" type="pres">
      <dgm:prSet presAssocID="{CB7F811A-5EB5-4E2E-84B3-D2264355A51E}" presName="cycle" presStyleCnt="0">
        <dgm:presLayoutVars>
          <dgm:dir/>
          <dgm:resizeHandles val="exact"/>
        </dgm:presLayoutVars>
      </dgm:prSet>
      <dgm:spPr/>
    </dgm:pt>
    <dgm:pt modelId="{E2A4A15F-C0F4-4AED-9DC6-28E6351BEBA2}" type="pres">
      <dgm:prSet presAssocID="{5BC6D7CB-0001-44B1-9B8C-493BD16706E2}" presName="node" presStyleLbl="node1" presStyleIdx="0" presStyleCnt="5">
        <dgm:presLayoutVars>
          <dgm:bulletEnabled val="1"/>
        </dgm:presLayoutVars>
      </dgm:prSet>
      <dgm:spPr/>
    </dgm:pt>
    <dgm:pt modelId="{CF2BBCE2-0DC3-415C-A3CA-7D2698245922}" type="pres">
      <dgm:prSet presAssocID="{5BC6D7CB-0001-44B1-9B8C-493BD16706E2}" presName="spNode" presStyleCnt="0"/>
      <dgm:spPr/>
    </dgm:pt>
    <dgm:pt modelId="{11050293-575A-4529-9106-1323381BB10C}" type="pres">
      <dgm:prSet presAssocID="{23F1A865-6DE7-4537-9C2B-4E23A71A8955}" presName="sibTrans" presStyleLbl="sibTrans1D1" presStyleIdx="0" presStyleCnt="5"/>
      <dgm:spPr/>
    </dgm:pt>
    <dgm:pt modelId="{E1DC250C-BA5A-4C47-AE75-536856C0DA72}" type="pres">
      <dgm:prSet presAssocID="{3B304368-71DF-436D-BAE3-FCE079756656}" presName="node" presStyleLbl="node1" presStyleIdx="1" presStyleCnt="5">
        <dgm:presLayoutVars>
          <dgm:bulletEnabled val="1"/>
        </dgm:presLayoutVars>
      </dgm:prSet>
      <dgm:spPr/>
    </dgm:pt>
    <dgm:pt modelId="{DB6ABA71-79B8-4C0F-A7CE-45CEA72DFA5B}" type="pres">
      <dgm:prSet presAssocID="{3B304368-71DF-436D-BAE3-FCE079756656}" presName="spNode" presStyleCnt="0"/>
      <dgm:spPr/>
    </dgm:pt>
    <dgm:pt modelId="{3274F89A-D46A-4D34-BAB3-AC0CBA85B184}" type="pres">
      <dgm:prSet presAssocID="{F32FF943-5D07-4DD5-929B-E9EA860EF357}" presName="sibTrans" presStyleLbl="sibTrans1D1" presStyleIdx="1" presStyleCnt="5"/>
      <dgm:spPr/>
    </dgm:pt>
    <dgm:pt modelId="{4AF0D6B6-F8FB-456F-A1FA-44576B1DB03A}" type="pres">
      <dgm:prSet presAssocID="{72FEBFB6-B41F-4486-88F2-B73AAC947871}" presName="node" presStyleLbl="node1" presStyleIdx="2" presStyleCnt="5">
        <dgm:presLayoutVars>
          <dgm:bulletEnabled val="1"/>
        </dgm:presLayoutVars>
      </dgm:prSet>
      <dgm:spPr/>
    </dgm:pt>
    <dgm:pt modelId="{00BCA533-7127-451F-887B-5DAABD965C89}" type="pres">
      <dgm:prSet presAssocID="{72FEBFB6-B41F-4486-88F2-B73AAC947871}" presName="spNode" presStyleCnt="0"/>
      <dgm:spPr/>
    </dgm:pt>
    <dgm:pt modelId="{C112BF37-0B42-4916-94AD-81BEF66BEB3F}" type="pres">
      <dgm:prSet presAssocID="{58950E00-905B-4B00-8158-DCE747DCF7E6}" presName="sibTrans" presStyleLbl="sibTrans1D1" presStyleIdx="2" presStyleCnt="5"/>
      <dgm:spPr/>
    </dgm:pt>
    <dgm:pt modelId="{BDC73D0E-7F00-4181-B7B1-3111AE82C080}" type="pres">
      <dgm:prSet presAssocID="{EFA68EAC-828E-41FD-B8A6-B5D0996E5ACA}" presName="node" presStyleLbl="node1" presStyleIdx="3" presStyleCnt="5">
        <dgm:presLayoutVars>
          <dgm:bulletEnabled val="1"/>
        </dgm:presLayoutVars>
      </dgm:prSet>
      <dgm:spPr/>
    </dgm:pt>
    <dgm:pt modelId="{C60E4754-DEC9-41E3-8500-3001EA07E756}" type="pres">
      <dgm:prSet presAssocID="{EFA68EAC-828E-41FD-B8A6-B5D0996E5ACA}" presName="spNode" presStyleCnt="0"/>
      <dgm:spPr/>
    </dgm:pt>
    <dgm:pt modelId="{8ABCD77A-D538-41DE-A191-8BEC89304544}" type="pres">
      <dgm:prSet presAssocID="{73C8E18F-5CD0-4C50-BD0E-75E54C8026E3}" presName="sibTrans" presStyleLbl="sibTrans1D1" presStyleIdx="3" presStyleCnt="5"/>
      <dgm:spPr/>
    </dgm:pt>
    <dgm:pt modelId="{231270A4-6441-4856-83A6-1898D2C6D2D1}" type="pres">
      <dgm:prSet presAssocID="{833C7F2B-81A5-4FD7-9850-B2B59D4B53F1}" presName="node" presStyleLbl="node1" presStyleIdx="4" presStyleCnt="5">
        <dgm:presLayoutVars>
          <dgm:bulletEnabled val="1"/>
        </dgm:presLayoutVars>
      </dgm:prSet>
      <dgm:spPr/>
    </dgm:pt>
    <dgm:pt modelId="{38284667-F14E-44C8-A6E2-D7A21DB36ED4}" type="pres">
      <dgm:prSet presAssocID="{833C7F2B-81A5-4FD7-9850-B2B59D4B53F1}" presName="spNode" presStyleCnt="0"/>
      <dgm:spPr/>
    </dgm:pt>
    <dgm:pt modelId="{11B3D342-EFA8-4901-BD16-7220301F2D1D}" type="pres">
      <dgm:prSet presAssocID="{5FFB5C21-B056-4CC4-B782-5B48A640A4B4}" presName="sibTrans" presStyleLbl="sibTrans1D1" presStyleIdx="4" presStyleCnt="5"/>
      <dgm:spPr/>
    </dgm:pt>
  </dgm:ptLst>
  <dgm:cxnLst>
    <dgm:cxn modelId="{E19E3517-4293-4FB2-B15E-2524F6C7F904}" srcId="{CB7F811A-5EB5-4E2E-84B3-D2264355A51E}" destId="{EFA68EAC-828E-41FD-B8A6-B5D0996E5ACA}" srcOrd="3" destOrd="0" parTransId="{20591B27-2215-42F2-AD45-044013615259}" sibTransId="{73C8E18F-5CD0-4C50-BD0E-75E54C8026E3}"/>
    <dgm:cxn modelId="{A1C25643-AE13-4FB9-A063-73B86B3E6833}" type="presOf" srcId="{5BC6D7CB-0001-44B1-9B8C-493BD16706E2}" destId="{E2A4A15F-C0F4-4AED-9DC6-28E6351BEBA2}" srcOrd="0" destOrd="0" presId="urn:microsoft.com/office/officeart/2005/8/layout/cycle5"/>
    <dgm:cxn modelId="{CF23F147-094C-47C5-BC72-FC8F59115FE9}" srcId="{CB7F811A-5EB5-4E2E-84B3-D2264355A51E}" destId="{5BC6D7CB-0001-44B1-9B8C-493BD16706E2}" srcOrd="0" destOrd="0" parTransId="{FBA2345A-2243-4A42-AA74-D6985CAE1F2E}" sibTransId="{23F1A865-6DE7-4537-9C2B-4E23A71A8955}"/>
    <dgm:cxn modelId="{EE3C676C-020E-4722-8518-2DA32ADAEC4B}" type="presOf" srcId="{CB7F811A-5EB5-4E2E-84B3-D2264355A51E}" destId="{73AACD98-0BD5-4B58-8C30-5ABFFCE1F495}" srcOrd="0" destOrd="0" presId="urn:microsoft.com/office/officeart/2005/8/layout/cycle5"/>
    <dgm:cxn modelId="{56ADDC77-4AD3-48E0-B707-34FA7C3D0033}" type="presOf" srcId="{833C7F2B-81A5-4FD7-9850-B2B59D4B53F1}" destId="{231270A4-6441-4856-83A6-1898D2C6D2D1}" srcOrd="0" destOrd="0" presId="urn:microsoft.com/office/officeart/2005/8/layout/cycle5"/>
    <dgm:cxn modelId="{422F1E59-2305-408C-95E0-1322229D19D5}" srcId="{CB7F811A-5EB5-4E2E-84B3-D2264355A51E}" destId="{3B304368-71DF-436D-BAE3-FCE079756656}" srcOrd="1" destOrd="0" parTransId="{E7D9C30E-E18C-4057-93ED-077AE35923A7}" sibTransId="{F32FF943-5D07-4DD5-929B-E9EA860EF357}"/>
    <dgm:cxn modelId="{C917F08E-1ACC-46D7-BA98-8E5F356BB571}" type="presOf" srcId="{73C8E18F-5CD0-4C50-BD0E-75E54C8026E3}" destId="{8ABCD77A-D538-41DE-A191-8BEC89304544}" srcOrd="0" destOrd="0" presId="urn:microsoft.com/office/officeart/2005/8/layout/cycle5"/>
    <dgm:cxn modelId="{1CF9BDA6-DB00-436E-84F9-98A912AD31DB}" type="presOf" srcId="{5FFB5C21-B056-4CC4-B782-5B48A640A4B4}" destId="{11B3D342-EFA8-4901-BD16-7220301F2D1D}" srcOrd="0" destOrd="0" presId="urn:microsoft.com/office/officeart/2005/8/layout/cycle5"/>
    <dgm:cxn modelId="{2C98F9B3-1D30-4978-9945-6BE37BEAB6C2}" type="presOf" srcId="{EFA68EAC-828E-41FD-B8A6-B5D0996E5ACA}" destId="{BDC73D0E-7F00-4181-B7B1-3111AE82C080}" srcOrd="0" destOrd="0" presId="urn:microsoft.com/office/officeart/2005/8/layout/cycle5"/>
    <dgm:cxn modelId="{AD76AEB9-FA9E-4A26-9863-750FE8A621AF}" type="presOf" srcId="{F32FF943-5D07-4DD5-929B-E9EA860EF357}" destId="{3274F89A-D46A-4D34-BAB3-AC0CBA85B184}" srcOrd="0" destOrd="0" presId="urn:microsoft.com/office/officeart/2005/8/layout/cycle5"/>
    <dgm:cxn modelId="{7B30B5D4-49D1-4C9D-B3E9-78B39228BB6D}" type="presOf" srcId="{3B304368-71DF-436D-BAE3-FCE079756656}" destId="{E1DC250C-BA5A-4C47-AE75-536856C0DA72}" srcOrd="0" destOrd="0" presId="urn:microsoft.com/office/officeart/2005/8/layout/cycle5"/>
    <dgm:cxn modelId="{4DABDEDA-2D04-4521-9166-B9E5C5FABF8F}" srcId="{CB7F811A-5EB5-4E2E-84B3-D2264355A51E}" destId="{833C7F2B-81A5-4FD7-9850-B2B59D4B53F1}" srcOrd="4" destOrd="0" parTransId="{E55BF60C-84E2-4FCF-AF10-ACB6B7212DC7}" sibTransId="{5FFB5C21-B056-4CC4-B782-5B48A640A4B4}"/>
    <dgm:cxn modelId="{1873DADB-39CA-4B62-A925-C6E19B124B78}" type="presOf" srcId="{72FEBFB6-B41F-4486-88F2-B73AAC947871}" destId="{4AF0D6B6-F8FB-456F-A1FA-44576B1DB03A}" srcOrd="0" destOrd="0" presId="urn:microsoft.com/office/officeart/2005/8/layout/cycle5"/>
    <dgm:cxn modelId="{3FAFC6EC-A53F-43FD-B62F-8E588ED4BD41}" srcId="{CB7F811A-5EB5-4E2E-84B3-D2264355A51E}" destId="{72FEBFB6-B41F-4486-88F2-B73AAC947871}" srcOrd="2" destOrd="0" parTransId="{8416CBC3-05E5-49DC-849E-FFAB95DC04A1}" sibTransId="{58950E00-905B-4B00-8158-DCE747DCF7E6}"/>
    <dgm:cxn modelId="{BBC1A6FC-C53C-418D-97FA-B953AF4B6C29}" type="presOf" srcId="{23F1A865-6DE7-4537-9C2B-4E23A71A8955}" destId="{11050293-575A-4529-9106-1323381BB10C}" srcOrd="0" destOrd="0" presId="urn:microsoft.com/office/officeart/2005/8/layout/cycle5"/>
    <dgm:cxn modelId="{726AA3FE-0DEB-460E-B806-6B4143100ACB}" type="presOf" srcId="{58950E00-905B-4B00-8158-DCE747DCF7E6}" destId="{C112BF37-0B42-4916-94AD-81BEF66BEB3F}" srcOrd="0" destOrd="0" presId="urn:microsoft.com/office/officeart/2005/8/layout/cycle5"/>
    <dgm:cxn modelId="{DB316DBB-B43A-4010-92FA-B5CA1C45C85E}" type="presParOf" srcId="{73AACD98-0BD5-4B58-8C30-5ABFFCE1F495}" destId="{E2A4A15F-C0F4-4AED-9DC6-28E6351BEBA2}" srcOrd="0" destOrd="0" presId="urn:microsoft.com/office/officeart/2005/8/layout/cycle5"/>
    <dgm:cxn modelId="{F6F6EC76-9927-43B8-8780-C74D451CC88C}" type="presParOf" srcId="{73AACD98-0BD5-4B58-8C30-5ABFFCE1F495}" destId="{CF2BBCE2-0DC3-415C-A3CA-7D2698245922}" srcOrd="1" destOrd="0" presId="urn:microsoft.com/office/officeart/2005/8/layout/cycle5"/>
    <dgm:cxn modelId="{17262E65-178C-4063-ADC9-9AD8B2CBDF2D}" type="presParOf" srcId="{73AACD98-0BD5-4B58-8C30-5ABFFCE1F495}" destId="{11050293-575A-4529-9106-1323381BB10C}" srcOrd="2" destOrd="0" presId="urn:microsoft.com/office/officeart/2005/8/layout/cycle5"/>
    <dgm:cxn modelId="{D1904ACF-1B71-4179-A8FF-5EC7055E8301}" type="presParOf" srcId="{73AACD98-0BD5-4B58-8C30-5ABFFCE1F495}" destId="{E1DC250C-BA5A-4C47-AE75-536856C0DA72}" srcOrd="3" destOrd="0" presId="urn:microsoft.com/office/officeart/2005/8/layout/cycle5"/>
    <dgm:cxn modelId="{166B120C-702C-44A2-94E4-EB1CA6E03EA7}" type="presParOf" srcId="{73AACD98-0BD5-4B58-8C30-5ABFFCE1F495}" destId="{DB6ABA71-79B8-4C0F-A7CE-45CEA72DFA5B}" srcOrd="4" destOrd="0" presId="urn:microsoft.com/office/officeart/2005/8/layout/cycle5"/>
    <dgm:cxn modelId="{8D446039-528E-4F5E-9F10-E3CD3F90B1D6}" type="presParOf" srcId="{73AACD98-0BD5-4B58-8C30-5ABFFCE1F495}" destId="{3274F89A-D46A-4D34-BAB3-AC0CBA85B184}" srcOrd="5" destOrd="0" presId="urn:microsoft.com/office/officeart/2005/8/layout/cycle5"/>
    <dgm:cxn modelId="{CFDA9A15-D3B5-4764-8AD0-F4D03736FC70}" type="presParOf" srcId="{73AACD98-0BD5-4B58-8C30-5ABFFCE1F495}" destId="{4AF0D6B6-F8FB-456F-A1FA-44576B1DB03A}" srcOrd="6" destOrd="0" presId="urn:microsoft.com/office/officeart/2005/8/layout/cycle5"/>
    <dgm:cxn modelId="{63640767-F14E-4109-AAD7-B76F9A36F9C8}" type="presParOf" srcId="{73AACD98-0BD5-4B58-8C30-5ABFFCE1F495}" destId="{00BCA533-7127-451F-887B-5DAABD965C89}" srcOrd="7" destOrd="0" presId="urn:microsoft.com/office/officeart/2005/8/layout/cycle5"/>
    <dgm:cxn modelId="{892DC9E0-D71C-4886-B7C8-CC60F9392F83}" type="presParOf" srcId="{73AACD98-0BD5-4B58-8C30-5ABFFCE1F495}" destId="{C112BF37-0B42-4916-94AD-81BEF66BEB3F}" srcOrd="8" destOrd="0" presId="urn:microsoft.com/office/officeart/2005/8/layout/cycle5"/>
    <dgm:cxn modelId="{141C5D15-6350-4709-B52F-D94658B4C258}" type="presParOf" srcId="{73AACD98-0BD5-4B58-8C30-5ABFFCE1F495}" destId="{BDC73D0E-7F00-4181-B7B1-3111AE82C080}" srcOrd="9" destOrd="0" presId="urn:microsoft.com/office/officeart/2005/8/layout/cycle5"/>
    <dgm:cxn modelId="{0C019DD4-FA2D-49BC-B5E3-917D21E4FFA5}" type="presParOf" srcId="{73AACD98-0BD5-4B58-8C30-5ABFFCE1F495}" destId="{C60E4754-DEC9-41E3-8500-3001EA07E756}" srcOrd="10" destOrd="0" presId="urn:microsoft.com/office/officeart/2005/8/layout/cycle5"/>
    <dgm:cxn modelId="{37CCC95D-4162-4E5F-8131-53B77495F101}" type="presParOf" srcId="{73AACD98-0BD5-4B58-8C30-5ABFFCE1F495}" destId="{8ABCD77A-D538-41DE-A191-8BEC89304544}" srcOrd="11" destOrd="0" presId="urn:microsoft.com/office/officeart/2005/8/layout/cycle5"/>
    <dgm:cxn modelId="{EF7D93C1-0B53-4890-87FD-B8021FFF7852}" type="presParOf" srcId="{73AACD98-0BD5-4B58-8C30-5ABFFCE1F495}" destId="{231270A4-6441-4856-83A6-1898D2C6D2D1}" srcOrd="12" destOrd="0" presId="urn:microsoft.com/office/officeart/2005/8/layout/cycle5"/>
    <dgm:cxn modelId="{EAE158AA-D66F-4F1D-9EEA-29800CC14E48}" type="presParOf" srcId="{73AACD98-0BD5-4B58-8C30-5ABFFCE1F495}" destId="{38284667-F14E-44C8-A6E2-D7A21DB36ED4}" srcOrd="13" destOrd="0" presId="urn:microsoft.com/office/officeart/2005/8/layout/cycle5"/>
    <dgm:cxn modelId="{D4885559-C2A9-406A-ACDA-4AE874D0C3A4}" type="presParOf" srcId="{73AACD98-0BD5-4B58-8C30-5ABFFCE1F495}" destId="{11B3D342-EFA8-4901-BD16-7220301F2D1D}"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C3ACD0-97DA-4B6C-8309-98B8A2623B88}">
      <dsp:nvSpPr>
        <dsp:cNvPr id="0" name=""/>
        <dsp:cNvSpPr/>
      </dsp:nvSpPr>
      <dsp:spPr>
        <a:xfrm>
          <a:off x="1833304" y="1059"/>
          <a:ext cx="1685647" cy="842823"/>
        </a:xfrm>
        <a:prstGeom prst="roundRect">
          <a:avLst>
            <a:gd name="adj" fmla="val 10000"/>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Interviews with 7 community members</a:t>
          </a:r>
        </a:p>
      </dsp:txBody>
      <dsp:txXfrm>
        <a:off x="1857989" y="25744"/>
        <a:ext cx="1636277" cy="793453"/>
      </dsp:txXfrm>
    </dsp:sp>
    <dsp:sp modelId="{844683CE-09AE-4520-8FBE-1CF42C0266F3}">
      <dsp:nvSpPr>
        <dsp:cNvPr id="0" name=""/>
        <dsp:cNvSpPr/>
      </dsp:nvSpPr>
      <dsp:spPr>
        <a:xfrm rot="3600000">
          <a:off x="2932755" y="1480573"/>
          <a:ext cx="878848" cy="29498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3021251" y="1539571"/>
        <a:ext cx="701856" cy="176992"/>
      </dsp:txXfrm>
    </dsp:sp>
    <dsp:sp modelId="{36DFDF8D-2F22-4DD8-8CB0-CF17937DEDC0}">
      <dsp:nvSpPr>
        <dsp:cNvPr id="0" name=""/>
        <dsp:cNvSpPr/>
      </dsp:nvSpPr>
      <dsp:spPr>
        <a:xfrm>
          <a:off x="3225408" y="2412253"/>
          <a:ext cx="1685647" cy="8428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Review of genetic Apps</a:t>
          </a:r>
        </a:p>
      </dsp:txBody>
      <dsp:txXfrm>
        <a:off x="3250093" y="2436938"/>
        <a:ext cx="1636277" cy="793453"/>
      </dsp:txXfrm>
    </dsp:sp>
    <dsp:sp modelId="{39D19A4E-F775-4124-BEB1-2B72875076BB}">
      <dsp:nvSpPr>
        <dsp:cNvPr id="0" name=""/>
        <dsp:cNvSpPr/>
      </dsp:nvSpPr>
      <dsp:spPr>
        <a:xfrm rot="10800000">
          <a:off x="2236703" y="2686170"/>
          <a:ext cx="878848" cy="29498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2325199" y="2745168"/>
        <a:ext cx="701856" cy="176992"/>
      </dsp:txXfrm>
    </dsp:sp>
    <dsp:sp modelId="{43E3630D-3845-4307-B685-E7B2088EAFF4}">
      <dsp:nvSpPr>
        <dsp:cNvPr id="0" name=""/>
        <dsp:cNvSpPr/>
      </dsp:nvSpPr>
      <dsp:spPr>
        <a:xfrm>
          <a:off x="441200" y="2412253"/>
          <a:ext cx="1685647" cy="842823"/>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Review of the literature</a:t>
          </a:r>
        </a:p>
      </dsp:txBody>
      <dsp:txXfrm>
        <a:off x="465885" y="2436938"/>
        <a:ext cx="1636277" cy="793453"/>
      </dsp:txXfrm>
    </dsp:sp>
    <dsp:sp modelId="{927A7AE6-1D77-4D32-BA82-B4EA8DD121D0}">
      <dsp:nvSpPr>
        <dsp:cNvPr id="0" name=""/>
        <dsp:cNvSpPr/>
      </dsp:nvSpPr>
      <dsp:spPr>
        <a:xfrm rot="18000000">
          <a:off x="1540652" y="1480573"/>
          <a:ext cx="878848" cy="294988"/>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1629148" y="1539571"/>
        <a:ext cx="701856" cy="176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4A15F-C0F4-4AED-9DC6-28E6351BEBA2}">
      <dsp:nvSpPr>
        <dsp:cNvPr id="0" name=""/>
        <dsp:cNvSpPr/>
      </dsp:nvSpPr>
      <dsp:spPr>
        <a:xfrm>
          <a:off x="1447427" y="1157"/>
          <a:ext cx="1143744" cy="743433"/>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Requirements capture</a:t>
          </a:r>
        </a:p>
      </dsp:txBody>
      <dsp:txXfrm>
        <a:off x="1483718" y="37448"/>
        <a:ext cx="1071162" cy="670851"/>
      </dsp:txXfrm>
    </dsp:sp>
    <dsp:sp modelId="{11050293-575A-4529-9106-1323381BB10C}">
      <dsp:nvSpPr>
        <dsp:cNvPr id="0" name=""/>
        <dsp:cNvSpPr/>
      </dsp:nvSpPr>
      <dsp:spPr>
        <a:xfrm>
          <a:off x="534247" y="372874"/>
          <a:ext cx="2970105" cy="2970105"/>
        </a:xfrm>
        <a:custGeom>
          <a:avLst/>
          <a:gdLst/>
          <a:ahLst/>
          <a:cxnLst/>
          <a:rect l="0" t="0" r="0" b="0"/>
          <a:pathLst>
            <a:path>
              <a:moveTo>
                <a:pt x="2210087" y="189017"/>
              </a:moveTo>
              <a:arcTo wR="1485052" hR="1485052" stAng="17953425" swAng="1211555"/>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1DC250C-BA5A-4C47-AE75-536856C0DA72}">
      <dsp:nvSpPr>
        <dsp:cNvPr id="0" name=""/>
        <dsp:cNvSpPr/>
      </dsp:nvSpPr>
      <dsp:spPr>
        <a:xfrm>
          <a:off x="2859796" y="1027303"/>
          <a:ext cx="1143744" cy="743433"/>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Animation Storyboards 1</a:t>
          </a:r>
        </a:p>
      </dsp:txBody>
      <dsp:txXfrm>
        <a:off x="2896087" y="1063594"/>
        <a:ext cx="1071162" cy="670851"/>
      </dsp:txXfrm>
    </dsp:sp>
    <dsp:sp modelId="{3274F89A-D46A-4D34-BAB3-AC0CBA85B184}">
      <dsp:nvSpPr>
        <dsp:cNvPr id="0" name=""/>
        <dsp:cNvSpPr/>
      </dsp:nvSpPr>
      <dsp:spPr>
        <a:xfrm>
          <a:off x="534247" y="372874"/>
          <a:ext cx="2970105" cy="2970105"/>
        </a:xfrm>
        <a:custGeom>
          <a:avLst/>
          <a:gdLst/>
          <a:ahLst/>
          <a:cxnLst/>
          <a:rect l="0" t="0" r="0" b="0"/>
          <a:pathLst>
            <a:path>
              <a:moveTo>
                <a:pt x="2966543" y="1587850"/>
              </a:moveTo>
              <a:arcTo wR="1485052" hR="1485052" stAng="21838157" swAng="1359739"/>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AF0D6B6-F8FB-456F-A1FA-44576B1DB03A}">
      <dsp:nvSpPr>
        <dsp:cNvPr id="0" name=""/>
        <dsp:cNvSpPr/>
      </dsp:nvSpPr>
      <dsp:spPr>
        <a:xfrm>
          <a:off x="2320319" y="2687643"/>
          <a:ext cx="1143744" cy="743433"/>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Animation Storyboards 2</a:t>
          </a:r>
        </a:p>
      </dsp:txBody>
      <dsp:txXfrm>
        <a:off x="2356610" y="2723934"/>
        <a:ext cx="1071162" cy="670851"/>
      </dsp:txXfrm>
    </dsp:sp>
    <dsp:sp modelId="{C112BF37-0B42-4916-94AD-81BEF66BEB3F}">
      <dsp:nvSpPr>
        <dsp:cNvPr id="0" name=""/>
        <dsp:cNvSpPr/>
      </dsp:nvSpPr>
      <dsp:spPr>
        <a:xfrm>
          <a:off x="534247" y="372874"/>
          <a:ext cx="2970105" cy="2970105"/>
        </a:xfrm>
        <a:custGeom>
          <a:avLst/>
          <a:gdLst/>
          <a:ahLst/>
          <a:cxnLst/>
          <a:rect l="0" t="0" r="0" b="0"/>
          <a:pathLst>
            <a:path>
              <a:moveTo>
                <a:pt x="1667304" y="2958879"/>
              </a:moveTo>
              <a:arcTo wR="1485052" hR="1485052" stAng="4977039" swAng="845921"/>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DC73D0E-7F00-4181-B7B1-3111AE82C080}">
      <dsp:nvSpPr>
        <dsp:cNvPr id="0" name=""/>
        <dsp:cNvSpPr/>
      </dsp:nvSpPr>
      <dsp:spPr>
        <a:xfrm>
          <a:off x="574535" y="2687643"/>
          <a:ext cx="1143744" cy="743433"/>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Prototype</a:t>
          </a:r>
        </a:p>
      </dsp:txBody>
      <dsp:txXfrm>
        <a:off x="610826" y="2723934"/>
        <a:ext cx="1071162" cy="670851"/>
      </dsp:txXfrm>
    </dsp:sp>
    <dsp:sp modelId="{8ABCD77A-D538-41DE-A191-8BEC89304544}">
      <dsp:nvSpPr>
        <dsp:cNvPr id="0" name=""/>
        <dsp:cNvSpPr/>
      </dsp:nvSpPr>
      <dsp:spPr>
        <a:xfrm>
          <a:off x="534247" y="372874"/>
          <a:ext cx="2970105" cy="2970105"/>
        </a:xfrm>
        <a:custGeom>
          <a:avLst/>
          <a:gdLst/>
          <a:ahLst/>
          <a:cxnLst/>
          <a:rect l="0" t="0" r="0" b="0"/>
          <a:pathLst>
            <a:path>
              <a:moveTo>
                <a:pt x="157553" y="2150730"/>
              </a:moveTo>
              <a:arcTo wR="1485052" hR="1485052" stAng="9202104" swAng="1359739"/>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31270A4-6441-4856-83A6-1898D2C6D2D1}">
      <dsp:nvSpPr>
        <dsp:cNvPr id="0" name=""/>
        <dsp:cNvSpPr/>
      </dsp:nvSpPr>
      <dsp:spPr>
        <a:xfrm>
          <a:off x="35058" y="1027303"/>
          <a:ext cx="1143744" cy="74343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GB" sz="1100" kern="1200" dirty="0"/>
            <a:t>Dissemination</a:t>
          </a:r>
        </a:p>
      </dsp:txBody>
      <dsp:txXfrm>
        <a:off x="71349" y="1063594"/>
        <a:ext cx="1071162" cy="670851"/>
      </dsp:txXfrm>
    </dsp:sp>
    <dsp:sp modelId="{11B3D342-EFA8-4901-BD16-7220301F2D1D}">
      <dsp:nvSpPr>
        <dsp:cNvPr id="0" name=""/>
        <dsp:cNvSpPr/>
      </dsp:nvSpPr>
      <dsp:spPr>
        <a:xfrm>
          <a:off x="534247" y="372874"/>
          <a:ext cx="2970105" cy="2970105"/>
        </a:xfrm>
        <a:custGeom>
          <a:avLst/>
          <a:gdLst/>
          <a:ahLst/>
          <a:cxnLst/>
          <a:rect l="0" t="0" r="0" b="0"/>
          <a:pathLst>
            <a:path>
              <a:moveTo>
                <a:pt x="357219" y="518940"/>
              </a:moveTo>
              <a:arcTo wR="1485052" hR="1485052" stAng="13235020" swAng="1211555"/>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7128F8-55EE-463B-AB59-9564BD38511D}" type="datetimeFigureOut">
              <a:rPr lang="en-GB" smtClean="0"/>
              <a:t>10/07/2025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A5D517-7FE4-4255-82B8-1EDEDB7605A9}" type="slidenum">
              <a:rPr lang="en-GB" smtClean="0"/>
              <a:t>‹#›</a:t>
            </a:fld>
            <a:endParaRPr lang="en-GB"/>
          </a:p>
        </p:txBody>
      </p:sp>
    </p:spTree>
    <p:extLst>
      <p:ext uri="{BB962C8B-B14F-4D97-AF65-F5344CB8AC3E}">
        <p14:creationId xmlns:p14="http://schemas.microsoft.com/office/powerpoint/2010/main" val="2681556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ea typeface="Geneva"/>
              <a:cs typeface="Geneva"/>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Geneva"/>
                <a:cs typeface="Geneva"/>
              </a:defRPr>
            </a:lvl1pPr>
            <a:lvl2pPr marL="742950" indent="-285750" eaLnBrk="0" hangingPunct="0">
              <a:spcBef>
                <a:spcPct val="30000"/>
              </a:spcBef>
              <a:defRPr sz="1200">
                <a:solidFill>
                  <a:schemeClr val="tx1"/>
                </a:solidFill>
                <a:latin typeface="Calibri" pitchFamily="34" charset="0"/>
                <a:ea typeface="Geneva"/>
                <a:cs typeface="Geneva"/>
              </a:defRPr>
            </a:lvl2pPr>
            <a:lvl3pPr marL="1143000" indent="-228600" eaLnBrk="0" hangingPunct="0">
              <a:spcBef>
                <a:spcPct val="30000"/>
              </a:spcBef>
              <a:defRPr sz="1200">
                <a:solidFill>
                  <a:schemeClr val="tx1"/>
                </a:solidFill>
                <a:latin typeface="Calibri" pitchFamily="34" charset="0"/>
                <a:ea typeface="Geneva"/>
                <a:cs typeface="Geneva"/>
              </a:defRPr>
            </a:lvl3pPr>
            <a:lvl4pPr marL="1600200" indent="-228600" eaLnBrk="0" hangingPunct="0">
              <a:spcBef>
                <a:spcPct val="30000"/>
              </a:spcBef>
              <a:defRPr sz="1200">
                <a:solidFill>
                  <a:schemeClr val="tx1"/>
                </a:solidFill>
                <a:latin typeface="Calibri" pitchFamily="34" charset="0"/>
                <a:ea typeface="Geneva"/>
                <a:cs typeface="Geneva"/>
              </a:defRPr>
            </a:lvl4pPr>
            <a:lvl5pPr marL="2057400" indent="-228600" eaLnBrk="0" hangingPunct="0">
              <a:spcBef>
                <a:spcPct val="30000"/>
              </a:spcBef>
              <a:defRPr sz="1200">
                <a:solidFill>
                  <a:schemeClr val="tx1"/>
                </a:solidFill>
                <a:latin typeface="Calibri" pitchFamily="34" charset="0"/>
                <a:ea typeface="Geneva"/>
                <a:cs typeface="Geneva"/>
              </a:defRPr>
            </a:lvl5pPr>
            <a:lvl6pPr marL="2514600" indent="-228600" defTabSz="457200" eaLnBrk="0" fontAlgn="base" hangingPunct="0">
              <a:spcBef>
                <a:spcPct val="30000"/>
              </a:spcBef>
              <a:spcAft>
                <a:spcPct val="0"/>
              </a:spcAft>
              <a:defRPr sz="1200">
                <a:solidFill>
                  <a:schemeClr val="tx1"/>
                </a:solidFill>
                <a:latin typeface="Calibri" pitchFamily="34" charset="0"/>
                <a:ea typeface="Geneva"/>
                <a:cs typeface="Geneva"/>
              </a:defRPr>
            </a:lvl6pPr>
            <a:lvl7pPr marL="2971800" indent="-228600" defTabSz="457200" eaLnBrk="0" fontAlgn="base" hangingPunct="0">
              <a:spcBef>
                <a:spcPct val="30000"/>
              </a:spcBef>
              <a:spcAft>
                <a:spcPct val="0"/>
              </a:spcAft>
              <a:defRPr sz="1200">
                <a:solidFill>
                  <a:schemeClr val="tx1"/>
                </a:solidFill>
                <a:latin typeface="Calibri" pitchFamily="34" charset="0"/>
                <a:ea typeface="Geneva"/>
                <a:cs typeface="Geneva"/>
              </a:defRPr>
            </a:lvl7pPr>
            <a:lvl8pPr marL="3429000" indent="-228600" defTabSz="457200" eaLnBrk="0" fontAlgn="base" hangingPunct="0">
              <a:spcBef>
                <a:spcPct val="30000"/>
              </a:spcBef>
              <a:spcAft>
                <a:spcPct val="0"/>
              </a:spcAft>
              <a:defRPr sz="1200">
                <a:solidFill>
                  <a:schemeClr val="tx1"/>
                </a:solidFill>
                <a:latin typeface="Calibri" pitchFamily="34" charset="0"/>
                <a:ea typeface="Geneva"/>
                <a:cs typeface="Geneva"/>
              </a:defRPr>
            </a:lvl8pPr>
            <a:lvl9pPr marL="3886200" indent="-228600" defTabSz="457200" eaLnBrk="0" fontAlgn="base" hangingPunct="0">
              <a:spcBef>
                <a:spcPct val="30000"/>
              </a:spcBef>
              <a:spcAft>
                <a:spcPct val="0"/>
              </a:spcAft>
              <a:defRPr sz="1200">
                <a:solidFill>
                  <a:schemeClr val="tx1"/>
                </a:solidFill>
                <a:latin typeface="Calibri" pitchFamily="34" charset="0"/>
                <a:ea typeface="Geneva"/>
                <a:cs typeface="Geneva"/>
              </a:defRPr>
            </a:lvl9pPr>
          </a:lstStyle>
          <a:p>
            <a:pPr eaLnBrk="1" hangingPunct="1">
              <a:spcBef>
                <a:spcPct val="0"/>
              </a:spcBef>
            </a:pPr>
            <a:fld id="{9EABF55F-9647-4724-84A1-29635A2A6558}" type="slidenum">
              <a:rPr lang="en-GB" altLang="en-US" smtClean="0">
                <a:cs typeface="Arial" pitchFamily="34" charset="0"/>
              </a:rPr>
              <a:pPr eaLnBrk="1" hangingPunct="1">
                <a:spcBef>
                  <a:spcPct val="0"/>
                </a:spcBef>
              </a:pPr>
              <a:t>2</a:t>
            </a:fld>
            <a:endParaRPr lang="en-GB" altLang="en-US">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A5D517-7FE4-4255-82B8-1EDEDB7605A9}" type="slidenum">
              <a:rPr lang="en-GB" smtClean="0"/>
              <a:t>4</a:t>
            </a:fld>
            <a:endParaRPr lang="en-GB"/>
          </a:p>
        </p:txBody>
      </p:sp>
    </p:spTree>
    <p:extLst>
      <p:ext uri="{BB962C8B-B14F-4D97-AF65-F5344CB8AC3E}">
        <p14:creationId xmlns:p14="http://schemas.microsoft.com/office/powerpoint/2010/main" val="264090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A5D517-7FE4-4255-82B8-1EDEDB7605A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8231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0.emf"/><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5" y="0"/>
            <a:ext cx="9141289" cy="5143499"/>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8000" y="381600"/>
            <a:ext cx="1257872" cy="532800"/>
          </a:xfrm>
          <a:prstGeom prst="rect">
            <a:avLst/>
          </a:prstGeom>
        </p:spPr>
      </p:pic>
    </p:spTree>
    <p:extLst>
      <p:ext uri="{BB962C8B-B14F-4D97-AF65-F5344CB8AC3E}">
        <p14:creationId xmlns:p14="http://schemas.microsoft.com/office/powerpoint/2010/main" val="344157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bwMode="auto">
          <a:xfrm>
            <a:off x="2195736" y="357504"/>
            <a:ext cx="6480720"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title style</a:t>
            </a:r>
            <a:endParaRPr lang="en-GB" dirty="0"/>
          </a:p>
        </p:txBody>
      </p:sp>
    </p:spTree>
    <p:extLst>
      <p:ext uri="{BB962C8B-B14F-4D97-AF65-F5344CB8AC3E}">
        <p14:creationId xmlns:p14="http://schemas.microsoft.com/office/powerpoint/2010/main" val="1555963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6" name="Title Placeholder 1"/>
          <p:cNvSpPr>
            <a:spLocks noGrp="1"/>
          </p:cNvSpPr>
          <p:nvPr>
            <p:ph type="title"/>
          </p:nvPr>
        </p:nvSpPr>
        <p:spPr bwMode="auto">
          <a:xfrm>
            <a:off x="2195736" y="357504"/>
            <a:ext cx="6480720"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edit Master title style</a:t>
            </a:r>
            <a:endParaRPr lang="en-GB" dirty="0"/>
          </a:p>
        </p:txBody>
      </p:sp>
      <p:pic>
        <p:nvPicPr>
          <p:cNvPr id="3"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4" y="382191"/>
            <a:ext cx="1259287" cy="533400"/>
          </a:xfrm>
          <a:prstGeom prst="rect">
            <a:avLst/>
          </a:prstGeom>
          <a:noFill/>
          <a:ln w="9525">
            <a:noFill/>
            <a:miter lim="800000"/>
            <a:headEnd/>
            <a:tailEnd/>
          </a:ln>
        </p:spPr>
      </p:pic>
    </p:spTree>
    <p:extLst>
      <p:ext uri="{BB962C8B-B14F-4D97-AF65-F5344CB8AC3E}">
        <p14:creationId xmlns:p14="http://schemas.microsoft.com/office/powerpoint/2010/main" val="2892568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9008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7544" y="915566"/>
            <a:ext cx="3008313" cy="871538"/>
          </a:xfrm>
        </p:spPr>
        <p:txBody>
          <a:bodyPr anchor="b"/>
          <a:lstStyle>
            <a:lvl1pPr algn="l">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add slide title</a:t>
            </a:r>
            <a:endParaRPr lang="en-GB" dirty="0"/>
          </a:p>
        </p:txBody>
      </p:sp>
      <p:sp>
        <p:nvSpPr>
          <p:cNvPr id="3" name="Content Placeholder 2"/>
          <p:cNvSpPr>
            <a:spLocks noGrp="1"/>
          </p:cNvSpPr>
          <p:nvPr>
            <p:ph idx="1"/>
          </p:nvPr>
        </p:nvSpPr>
        <p:spPr>
          <a:xfrm>
            <a:off x="3575050" y="897565"/>
            <a:ext cx="5111750" cy="3697058"/>
          </a:xfrm>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vl2pPr>
              <a:defRPr sz="28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000">
                <a:latin typeface="Open Sans" panose="020B0606030504020204" pitchFamily="34" charset="0"/>
                <a:ea typeface="Open Sans" panose="020B0606030504020204" pitchFamily="34" charset="0"/>
                <a:cs typeface="Open Sans" panose="020B0606030504020204" pitchFamily="34" charset="0"/>
              </a:defRPr>
            </a:lvl4pPr>
            <a:lvl5pPr>
              <a:defRPr sz="200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815667"/>
            <a:ext cx="3008313" cy="2778956"/>
          </a:xfrm>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35843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3600450"/>
            <a:ext cx="5486400" cy="425054"/>
          </a:xfrm>
        </p:spPr>
        <p:txBody>
          <a:bodyPr anchor="b"/>
          <a:lstStyle>
            <a:lvl1pPr algn="l">
              <a:defRPr sz="20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add picture caption</a:t>
            </a:r>
            <a:endParaRPr lang="en-GB" dirty="0"/>
          </a:p>
        </p:txBody>
      </p:sp>
      <p:sp>
        <p:nvSpPr>
          <p:cNvPr id="3" name="Picture Placeholder 2"/>
          <p:cNvSpPr>
            <a:spLocks noGrp="1"/>
          </p:cNvSpPr>
          <p:nvPr>
            <p:ph type="pic" idx="1"/>
          </p:nvPr>
        </p:nvSpPr>
        <p:spPr>
          <a:xfrm>
            <a:off x="1792288" y="1005576"/>
            <a:ext cx="5486400" cy="2540105"/>
          </a:xfrm>
        </p:spPr>
        <p:txBody>
          <a:bodyPr rtlCol="0">
            <a:normAutofit/>
          </a:bodyPr>
          <a:lstStyle>
            <a:lvl1pPr marL="0" indent="0">
              <a:buNone/>
              <a:defRPr sz="32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hasCustomPrompt="1"/>
          </p:nvPr>
        </p:nvSpPr>
        <p:spPr>
          <a:xfrm>
            <a:off x="1792288" y="4025503"/>
            <a:ext cx="5486400" cy="603647"/>
          </a:xfrm>
        </p:spPr>
        <p:txBody>
          <a:bodyPr/>
          <a:lstStyle>
            <a:lvl1pPr marL="0" indent="0">
              <a:buNone/>
              <a:defRPr sz="1400" baseline="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add picture text</a:t>
            </a:r>
          </a:p>
        </p:txBody>
      </p:sp>
      <p:sp>
        <p:nvSpPr>
          <p:cNvPr id="8" name="Title Placeholder 1"/>
          <p:cNvSpPr txBox="1">
            <a:spLocks/>
          </p:cNvSpPr>
          <p:nvPr userDrawn="1"/>
        </p:nvSpPr>
        <p:spPr bwMode="auto">
          <a:xfrm>
            <a:off x="2411760" y="357504"/>
            <a:ext cx="6264696"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latin typeface="Open Sans" panose="020B0606030504020204" pitchFamily="34" charset="0"/>
                <a:ea typeface="Open Sans" panose="020B0606030504020204" pitchFamily="34" charset="0"/>
                <a:cs typeface="Open Sans" panose="020B0606030504020204" pitchFamily="34" charset="0"/>
              </a:rPr>
              <a:t>Click to add slide title</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20884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347663"/>
            <a:ext cx="7761288" cy="1067991"/>
          </a:xfrm>
        </p:spPr>
        <p:txBody>
          <a:bodyPr/>
          <a:lstStyle/>
          <a:p>
            <a:r>
              <a:rPr lang="en-GB"/>
              <a:t>Click to edit Master title style</a:t>
            </a:r>
            <a:endParaRPr lang="en-US"/>
          </a:p>
        </p:txBody>
      </p:sp>
      <p:sp>
        <p:nvSpPr>
          <p:cNvPr id="3" name="Rectangle 3"/>
          <p:cNvSpPr>
            <a:spLocks noGrp="1" noChangeArrowheads="1"/>
          </p:cNvSpPr>
          <p:nvPr>
            <p:ph type="dt" idx="10"/>
          </p:nvPr>
        </p:nvSpPr>
        <p:spPr>
          <a:xfrm>
            <a:off x="457200" y="4767263"/>
            <a:ext cx="2133600" cy="273844"/>
          </a:xfrm>
          <a:prstGeom prst="rect">
            <a:avLst/>
          </a:prstGeom>
        </p:spPr>
        <p:txBody>
          <a:bodyPr/>
          <a:lstStyle>
            <a:lvl1pPr>
              <a:defRPr/>
            </a:lvl1pPr>
          </a:lstStyle>
          <a:p>
            <a:pPr>
              <a:defRPr/>
            </a:pPr>
            <a:endParaRPr lang="en-US"/>
          </a:p>
        </p:txBody>
      </p:sp>
      <p:sp>
        <p:nvSpPr>
          <p:cNvPr id="4" name="Rectangle 4"/>
          <p:cNvSpPr>
            <a:spLocks noGrp="1" noChangeArrowheads="1"/>
          </p:cNvSpPr>
          <p:nvPr>
            <p:ph type="ftr" idx="11"/>
          </p:nvPr>
        </p:nvSpPr>
        <p:spPr/>
        <p:txBody>
          <a:bodyPr/>
          <a:lstStyle>
            <a:lvl1pPr>
              <a:defRPr/>
            </a:lvl1pPr>
          </a:lstStyle>
          <a:p>
            <a:pPr>
              <a:defRPr/>
            </a:pPr>
            <a:endParaRPr lang="en-US"/>
          </a:p>
        </p:txBody>
      </p:sp>
      <p:sp>
        <p:nvSpPr>
          <p:cNvPr id="5" name="Rectangle 5"/>
          <p:cNvSpPr>
            <a:spLocks noGrp="1" noChangeArrowheads="1"/>
          </p:cNvSpPr>
          <p:nvPr>
            <p:ph type="sldNum" idx="12"/>
          </p:nvPr>
        </p:nvSpPr>
        <p:spPr>
          <a:xfrm>
            <a:off x="6553200" y="4767263"/>
            <a:ext cx="2133600" cy="273844"/>
          </a:xfrm>
          <a:prstGeom prst="rect">
            <a:avLst/>
          </a:prstGeom>
        </p:spPr>
        <p:txBody>
          <a:bodyPr/>
          <a:lstStyle>
            <a:lvl1pPr>
              <a:defRPr/>
            </a:lvl1pPr>
          </a:lstStyle>
          <a:p>
            <a:pPr>
              <a:defRPr/>
            </a:pPr>
            <a:fld id="{2905CC3A-AB6F-4510-9E23-6D8617640F74}" type="slidenum">
              <a:rPr lang="en-GB" altLang="en-US"/>
              <a:pPr>
                <a:defRPr/>
              </a:pPr>
              <a:t>‹#›</a:t>
            </a:fld>
            <a:endParaRPr lang="en-GB" altLang="en-US"/>
          </a:p>
        </p:txBody>
      </p:sp>
    </p:spTree>
    <p:extLst>
      <p:ext uri="{BB962C8B-B14F-4D97-AF65-F5344CB8AC3E}">
        <p14:creationId xmlns:p14="http://schemas.microsoft.com/office/powerpoint/2010/main" val="3400287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F98CB6EF-D41F-4053-8945-472A50F8AA85}" type="datetimeFigureOut">
              <a:rPr lang="en-GB" smtClean="0"/>
              <a:t>10/07/2025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C6BBBEC1-3C33-4A37-9FC3-3DFD7B0D7867}" type="slidenum">
              <a:rPr lang="en-GB" smtClean="0"/>
              <a:t>‹#›</a:t>
            </a:fld>
            <a:endParaRPr lang="en-GB"/>
          </a:p>
        </p:txBody>
      </p:sp>
    </p:spTree>
    <p:extLst>
      <p:ext uri="{BB962C8B-B14F-4D97-AF65-F5344CB8AC3E}">
        <p14:creationId xmlns:p14="http://schemas.microsoft.com/office/powerpoint/2010/main" val="3806700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lide title and text">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457200" y="769145"/>
            <a:ext cx="7772400" cy="509587"/>
          </a:xfrm>
          <a:prstGeom prst="rect">
            <a:avLst/>
          </a:prstGeom>
        </p:spPr>
        <p:txBody>
          <a:bodyPr/>
          <a:lstStyle>
            <a:lvl1pPr algn="l">
              <a:defRPr sz="3600" b="1" baseline="0">
                <a:solidFill>
                  <a:srgbClr val="A00054"/>
                </a:solidFill>
              </a:defRPr>
            </a:lvl1pPr>
          </a:lstStyle>
          <a:p>
            <a:r>
              <a:rPr lang="en-US" dirty="0"/>
              <a:t>Slide title – Arial, 36, Bold</a:t>
            </a:r>
          </a:p>
        </p:txBody>
      </p:sp>
      <p:sp>
        <p:nvSpPr>
          <p:cNvPr id="10" name="Text Placeholder 7"/>
          <p:cNvSpPr>
            <a:spLocks noGrp="1"/>
          </p:cNvSpPr>
          <p:nvPr>
            <p:ph type="body" sz="quarter" idx="13" hasCustomPrompt="1"/>
          </p:nvPr>
        </p:nvSpPr>
        <p:spPr>
          <a:xfrm>
            <a:off x="457201" y="1466193"/>
            <a:ext cx="7839075" cy="2790497"/>
          </a:xfrm>
          <a:prstGeom prst="rect">
            <a:avLst/>
          </a:prstGeom>
        </p:spPr>
        <p:txBody>
          <a:bodyPr/>
          <a:lstStyle>
            <a:lvl1pPr>
              <a:defRPr sz="2400"/>
            </a:lvl1pPr>
            <a:lvl2pPr>
              <a:defRPr sz="2400"/>
            </a:lvl2pPr>
            <a:lvl3pPr>
              <a:defRPr sz="2400"/>
            </a:lvl3pPr>
            <a:lvl4pPr>
              <a:defRPr sz="2400"/>
            </a:lvl4pPr>
            <a:lvl5pPr>
              <a:defRPr sz="2400"/>
            </a:lvl5pPr>
          </a:lstStyle>
          <a:p>
            <a:pPr lvl="0"/>
            <a:r>
              <a:rPr lang="en-US" dirty="0"/>
              <a:t> Body text – Arial, 24</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extBox 1"/>
          <p:cNvSpPr txBox="1"/>
          <p:nvPr userDrawn="1"/>
        </p:nvSpPr>
        <p:spPr>
          <a:xfrm>
            <a:off x="323851" y="4807744"/>
            <a:ext cx="3590925" cy="492443"/>
          </a:xfrm>
          <a:prstGeom prst="rect">
            <a:avLst/>
          </a:prstGeom>
          <a:noFill/>
        </p:spPr>
        <p:txBody>
          <a:bodyPr wrap="square" rtlCol="0">
            <a:spAutoFit/>
          </a:bodyPr>
          <a:lstStyle/>
          <a:p>
            <a:r>
              <a:rPr lang="en-GB" sz="1300" b="1" dirty="0">
                <a:latin typeface="+mn-lt"/>
              </a:rPr>
              <a:t>www.nshcs.hee.nhs.uk 	@NSHCS</a:t>
            </a:r>
          </a:p>
        </p:txBody>
      </p:sp>
      <p:sp>
        <p:nvSpPr>
          <p:cNvPr id="5" name="TextBox 4"/>
          <p:cNvSpPr txBox="1"/>
          <p:nvPr userDrawn="1"/>
        </p:nvSpPr>
        <p:spPr>
          <a:xfrm>
            <a:off x="5305425" y="4807744"/>
            <a:ext cx="3590925" cy="292388"/>
          </a:xfrm>
          <a:prstGeom prst="rect">
            <a:avLst/>
          </a:prstGeom>
          <a:noFill/>
        </p:spPr>
        <p:txBody>
          <a:bodyPr wrap="square" rtlCol="0">
            <a:spAutoFit/>
          </a:bodyPr>
          <a:lstStyle/>
          <a:p>
            <a:pPr algn="r"/>
            <a:r>
              <a:rPr lang="en-GB" sz="1300" b="1" dirty="0">
                <a:latin typeface="+mn-lt"/>
              </a:rPr>
              <a:t>@</a:t>
            </a:r>
            <a:r>
              <a:rPr lang="en-GB" sz="1300" b="1" dirty="0" err="1">
                <a:latin typeface="+mn-lt"/>
              </a:rPr>
              <a:t>NHS_HealthEdEng</a:t>
            </a:r>
            <a:endParaRPr lang="en-GB" sz="1300" b="1" dirty="0">
              <a:latin typeface="+mn-lt"/>
            </a:endParaRPr>
          </a:p>
        </p:txBody>
      </p:sp>
    </p:spTree>
    <p:extLst>
      <p:ext uri="{BB962C8B-B14F-4D97-AF65-F5344CB8AC3E}">
        <p14:creationId xmlns:p14="http://schemas.microsoft.com/office/powerpoint/2010/main" val="22771607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457200" y="249493"/>
            <a:ext cx="1630524" cy="810164"/>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523875" y="1384913"/>
            <a:ext cx="7772400" cy="1531143"/>
          </a:xfrm>
        </p:spPr>
        <p:txBody>
          <a:bodyPr/>
          <a:lstStyle>
            <a:lvl1pPr>
              <a:defRPr sz="3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23875" y="2916055"/>
            <a:ext cx="6400800" cy="1314450"/>
          </a:xfrm>
        </p:spPr>
        <p:txBody>
          <a:bodyPr/>
          <a:lstStyle>
            <a:lvl1pPr marL="0" indent="0" algn="l">
              <a:buNone/>
              <a:defRPr sz="21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23875" y="4822674"/>
            <a:ext cx="2133600" cy="273844"/>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10/07/2025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23876" y="378862"/>
            <a:ext cx="1241507" cy="530720"/>
          </a:xfrm>
          <a:prstGeom prst="rect">
            <a:avLst/>
          </a:prstGeom>
        </p:spPr>
      </p:pic>
    </p:spTree>
    <p:extLst>
      <p:ext uri="{BB962C8B-B14F-4D97-AF65-F5344CB8AC3E}">
        <p14:creationId xmlns:p14="http://schemas.microsoft.com/office/powerpoint/2010/main" val="551735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457200" y="249493"/>
            <a:ext cx="1630524" cy="8101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523875" y="1384913"/>
            <a:ext cx="7772400" cy="1531143"/>
          </a:xfrm>
        </p:spPr>
        <p:txBody>
          <a:bodyPr/>
          <a:lstStyle>
            <a:lvl1pPr>
              <a:defRPr sz="3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305131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67544" y="1597819"/>
            <a:ext cx="7772400" cy="1102519"/>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add presentation title</a:t>
            </a:r>
            <a:endParaRPr lang="en-GB" dirty="0"/>
          </a:p>
        </p:txBody>
      </p:sp>
      <p:cxnSp>
        <p:nvCxnSpPr>
          <p:cNvPr id="10" name="Straight Connector 9"/>
          <p:cNvCxnSpPr>
            <a:cxnSpLocks noChangeShapeType="1"/>
          </p:cNvCxnSpPr>
          <p:nvPr userDrawn="1"/>
        </p:nvCxnSpPr>
        <p:spPr bwMode="auto">
          <a:xfrm>
            <a:off x="582762" y="2787774"/>
            <a:ext cx="7013575" cy="0"/>
          </a:xfrm>
          <a:prstGeom prst="line">
            <a:avLst/>
          </a:prstGeom>
          <a:noFill/>
          <a:ln w="25400">
            <a:solidFill>
              <a:srgbClr val="660066"/>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66557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23875" y="1597820"/>
            <a:ext cx="7772400" cy="1102519"/>
          </a:xfrm>
        </p:spPr>
        <p:txBody>
          <a:bodyPr/>
          <a:lstStyle>
            <a:lvl1pPr>
              <a:defRPr sz="24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23875" y="2914650"/>
            <a:ext cx="6400800" cy="1314450"/>
          </a:xfrm>
        </p:spPr>
        <p:txBody>
          <a:bodyPr/>
          <a:lstStyle>
            <a:lvl1pPr marL="0" indent="0" algn="l">
              <a:buNone/>
              <a:defRPr sz="21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23875" y="4821270"/>
            <a:ext cx="2133600" cy="273844"/>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10/07/2025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23241041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875" y="951570"/>
            <a:ext cx="8219256" cy="857250"/>
          </a:xfrm>
        </p:spPr>
        <p:txBody>
          <a:bodyPr/>
          <a:lstStyle>
            <a:lvl1pPr>
              <a:defRPr sz="27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523875" y="1869673"/>
            <a:ext cx="8229600" cy="2724950"/>
          </a:xfrm>
        </p:spPr>
        <p:txBody>
          <a:bodyPr/>
          <a:lstStyle>
            <a:lvl1pPr>
              <a:defRPr sz="2100">
                <a:latin typeface="Open Sans" panose="020B0606030504020204" pitchFamily="34" charset="0"/>
                <a:ea typeface="Open Sans" panose="020B0606030504020204" pitchFamily="34" charset="0"/>
                <a:cs typeface="Open Sans" panose="020B0606030504020204" pitchFamily="34" charset="0"/>
              </a:defRPr>
            </a:lvl1pPr>
            <a:lvl2pPr>
              <a:defRPr sz="18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23875" y="4821270"/>
            <a:ext cx="2133600" cy="273844"/>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10/07/2025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34674660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3875" y="951570"/>
            <a:ext cx="8219256" cy="857250"/>
          </a:xfrm>
        </p:spPr>
        <p:txBody>
          <a:bodyPr/>
          <a:lstStyle>
            <a:lvl1pPr>
              <a:defRPr sz="27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523875" y="1869673"/>
            <a:ext cx="8229600" cy="2724950"/>
          </a:xfrm>
        </p:spPr>
        <p:txBody>
          <a:bodyPr/>
          <a:lstStyle>
            <a:lvl1pPr>
              <a:defRPr sz="2100">
                <a:latin typeface="Open Sans" panose="020B0606030504020204" pitchFamily="34" charset="0"/>
                <a:ea typeface="Open Sans" panose="020B0606030504020204" pitchFamily="34" charset="0"/>
                <a:cs typeface="Open Sans" panose="020B0606030504020204" pitchFamily="34" charset="0"/>
              </a:defRPr>
            </a:lvl1pPr>
            <a:lvl2pPr>
              <a:defRPr sz="1800">
                <a:latin typeface="Open Sans" panose="020B0606030504020204" pitchFamily="34" charset="0"/>
                <a:ea typeface="Open Sans" panose="020B0606030504020204" pitchFamily="34" charset="0"/>
                <a:cs typeface="Open Sans" panose="020B0606030504020204" pitchFamily="34" charset="0"/>
              </a:defRPr>
            </a:lvl2pPr>
            <a:lvl3pPr>
              <a:defRPr sz="1800">
                <a:latin typeface="Open Sans" panose="020B0606030504020204" pitchFamily="34" charset="0"/>
                <a:ea typeface="Open Sans" panose="020B0606030504020204" pitchFamily="34" charset="0"/>
                <a:cs typeface="Open Sans" panose="020B0606030504020204" pitchFamily="34" charset="0"/>
              </a:defRPr>
            </a:lvl3pPr>
            <a:lvl4pPr>
              <a:defRPr sz="1800">
                <a:latin typeface="Open Sans" panose="020B0606030504020204" pitchFamily="34" charset="0"/>
                <a:ea typeface="Open Sans" panose="020B0606030504020204" pitchFamily="34" charset="0"/>
                <a:cs typeface="Open Sans" panose="020B0606030504020204" pitchFamily="34" charset="0"/>
              </a:defRPr>
            </a:lvl4pPr>
            <a:lvl5pPr>
              <a:defRPr sz="18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23875" y="4821270"/>
            <a:ext cx="2133600" cy="273844"/>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10/07/2025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359532" y="249492"/>
            <a:ext cx="1512168" cy="702078"/>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12339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23875" y="3305176"/>
            <a:ext cx="7772400" cy="1021556"/>
          </a:xfrm>
        </p:spPr>
        <p:txBody>
          <a:bodyPr anchor="t"/>
          <a:lstStyle>
            <a:lvl1pPr algn="l">
              <a:defRPr sz="3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523875" y="2180035"/>
            <a:ext cx="7772400" cy="1125140"/>
          </a:xfrm>
        </p:spPr>
        <p:txBody>
          <a:bodyPr anchor="b"/>
          <a:lstStyle>
            <a:lvl1pPr marL="0" indent="0">
              <a:buNone/>
              <a:defRPr sz="15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23875" y="4821270"/>
            <a:ext cx="2133600" cy="273844"/>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10/07/2025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34439100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10/07/2025</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36556963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10/07/2025</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0552684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9144000" cy="51435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527539" y="511360"/>
            <a:ext cx="2044212" cy="8648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628650" y="2171224"/>
            <a:ext cx="7886700" cy="994172"/>
          </a:xfrm>
        </p:spPr>
        <p:txBody>
          <a:bodyPr>
            <a:normAutofit/>
          </a:bodyPr>
          <a:lstStyle>
            <a:lvl1pPr algn="ctr">
              <a:defRPr sz="45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628651" y="3292078"/>
            <a:ext cx="7886700" cy="99417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169623" y="4623978"/>
            <a:ext cx="6251541" cy="271181"/>
            <a:chOff x="688387" y="3661077"/>
            <a:chExt cx="12504117"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584254" cy="410401"/>
            </a:xfrm>
            <a:prstGeom prst="rect">
              <a:avLst/>
            </a:prstGeom>
          </p:spPr>
          <p:txBody>
            <a:bodyPr wrap="none" lIns="0" tIns="0" rIns="0" bIns="0">
              <a:spAutoFit/>
            </a:bodyPr>
            <a:lstStyle/>
            <a:p>
              <a:pPr marL="0" indent="0">
                <a:lnSpc>
                  <a:spcPct val="140000"/>
                </a:lnSpc>
                <a:buFont typeface="Arial" pitchFamily="34" charset="0"/>
                <a:buNone/>
              </a:pPr>
              <a:r>
                <a:rPr lang="en-US" sz="1050" err="1">
                  <a:solidFill>
                    <a:schemeClr val="bg1"/>
                  </a:solidFill>
                </a:rPr>
                <a:t>www.manchester.ac.uk</a:t>
              </a:r>
              <a:endParaRPr lang="en-US" sz="105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3" y="3711141"/>
              <a:ext cx="3504456" cy="408863"/>
            </a:xfrm>
            <a:prstGeom prst="rect">
              <a:avLst/>
            </a:prstGeom>
          </p:spPr>
          <p:txBody>
            <a:bodyPr wrap="none" lIns="0" tIns="0" rIns="0" bIns="0">
              <a:spAutoFit/>
            </a:bodyPr>
            <a:lstStyle/>
            <a:p>
              <a:pPr marL="0" indent="0">
                <a:lnSpc>
                  <a:spcPct val="140000"/>
                </a:lnSpc>
                <a:buFont typeface="Arial" pitchFamily="34" charset="0"/>
                <a:buNone/>
              </a:pPr>
              <a:r>
                <a:rPr lang="en-US" sz="1050" err="1">
                  <a:solidFill>
                    <a:schemeClr val="bg1"/>
                  </a:solidFill>
                  <a:latin typeface="Open Sans"/>
                  <a:cs typeface="Open Sans"/>
                </a:rPr>
                <a:t>TheUniversityOfManchester</a:t>
              </a:r>
              <a:endParaRPr lang="en-US" sz="105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17779" cy="323192"/>
            </a:xfrm>
            <a:prstGeom prst="rect">
              <a:avLst/>
            </a:prstGeom>
          </p:spPr>
          <p:txBody>
            <a:bodyPr wrap="none" lIns="0" tIns="0" rIns="0" bIns="0">
              <a:spAutoFit/>
            </a:bodyPr>
            <a:lstStyle/>
            <a:p>
              <a:r>
                <a:rPr lang="en-US" sz="1050" err="1">
                  <a:solidFill>
                    <a:schemeClr val="bg1"/>
                  </a:solidFill>
                </a:rPr>
                <a:t>OfficialUoM</a:t>
              </a:r>
              <a:endParaRPr lang="en-GB" sz="105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17779" cy="323192"/>
            </a:xfrm>
            <a:prstGeom prst="rect">
              <a:avLst/>
            </a:prstGeom>
          </p:spPr>
          <p:txBody>
            <a:bodyPr wrap="none" lIns="0" tIns="0" rIns="0" bIns="0">
              <a:spAutoFit/>
            </a:bodyPr>
            <a:lstStyle/>
            <a:p>
              <a:r>
                <a:rPr lang="en-US" sz="1050" err="1">
                  <a:solidFill>
                    <a:schemeClr val="bg1"/>
                  </a:solidFill>
                </a:rPr>
                <a:t>OfficialUoM</a:t>
              </a:r>
              <a:endParaRPr lang="en-GB" sz="1050">
                <a:solidFill>
                  <a:schemeClr val="bg1"/>
                </a:solidFill>
              </a:endParaRPr>
            </a:p>
          </p:txBody>
        </p:sp>
      </p:grpSp>
    </p:spTree>
    <p:extLst>
      <p:ext uri="{BB962C8B-B14F-4D97-AF65-F5344CB8AC3E}">
        <p14:creationId xmlns:p14="http://schemas.microsoft.com/office/powerpoint/2010/main" val="2856903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95536" y="3305176"/>
            <a:ext cx="7772400" cy="1021556"/>
          </a:xfrm>
        </p:spPr>
        <p:txBody>
          <a:bodyPr anchor="t"/>
          <a:lstStyle>
            <a:lvl1pPr algn="l">
              <a:defRPr sz="3200" b="1" cap="a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add section title</a:t>
            </a:r>
            <a:endParaRPr lang="en-GB" dirty="0"/>
          </a:p>
        </p:txBody>
      </p:sp>
      <p:sp>
        <p:nvSpPr>
          <p:cNvPr id="3" name="Text Placeholder 2"/>
          <p:cNvSpPr>
            <a:spLocks noGrp="1"/>
          </p:cNvSpPr>
          <p:nvPr>
            <p:ph type="body" idx="1" hasCustomPrompt="1"/>
          </p:nvPr>
        </p:nvSpPr>
        <p:spPr>
          <a:xfrm>
            <a:off x="395536" y="2040676"/>
            <a:ext cx="7772400" cy="1125140"/>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add presentation title</a:t>
            </a:r>
          </a:p>
        </p:txBody>
      </p:sp>
      <p:cxnSp>
        <p:nvCxnSpPr>
          <p:cNvPr id="8" name="Straight Connector 7"/>
          <p:cNvCxnSpPr>
            <a:cxnSpLocks noChangeShapeType="1"/>
          </p:cNvCxnSpPr>
          <p:nvPr userDrawn="1"/>
        </p:nvCxnSpPr>
        <p:spPr bwMode="auto">
          <a:xfrm>
            <a:off x="510754" y="3219822"/>
            <a:ext cx="7013575" cy="0"/>
          </a:xfrm>
          <a:prstGeom prst="line">
            <a:avLst/>
          </a:prstGeom>
          <a:noFill/>
          <a:ln w="25400">
            <a:solidFill>
              <a:srgbClr val="660066"/>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963066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059583"/>
            <a:ext cx="8229600" cy="3535040"/>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p:cNvSpPr>
            <a:spLocks noGrp="1"/>
          </p:cNvSpPr>
          <p:nvPr>
            <p:ph type="title" hasCustomPrompt="1"/>
          </p:nvPr>
        </p:nvSpPr>
        <p:spPr bwMode="auto">
          <a:xfrm>
            <a:off x="2411760" y="357504"/>
            <a:ext cx="6264696"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spTree>
    <p:extLst>
      <p:ext uri="{BB962C8B-B14F-4D97-AF65-F5344CB8AC3E}">
        <p14:creationId xmlns:p14="http://schemas.microsoft.com/office/powerpoint/2010/main" val="1909057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059583"/>
            <a:ext cx="8229600" cy="3535040"/>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p:cNvSpPr>
            <a:spLocks noGrp="1"/>
          </p:cNvSpPr>
          <p:nvPr>
            <p:ph type="title" hasCustomPrompt="1"/>
          </p:nvPr>
        </p:nvSpPr>
        <p:spPr bwMode="auto">
          <a:xfrm>
            <a:off x="2411760" y="357504"/>
            <a:ext cx="6264696"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Click to add slide title</a:t>
            </a:r>
            <a:endParaRPr lang="en-GB" dirty="0"/>
          </a:p>
        </p:txBody>
      </p:sp>
      <p:pic>
        <p:nvPicPr>
          <p:cNvPr id="4"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4" y="382191"/>
            <a:ext cx="1259287" cy="533400"/>
          </a:xfrm>
          <a:prstGeom prst="rect">
            <a:avLst/>
          </a:prstGeom>
          <a:noFill/>
          <a:ln w="9525">
            <a:noFill/>
            <a:miter lim="800000"/>
            <a:headEnd/>
            <a:tailEnd/>
          </a:ln>
        </p:spPr>
      </p:pic>
    </p:spTree>
    <p:extLst>
      <p:ext uri="{BB962C8B-B14F-4D97-AF65-F5344CB8AC3E}">
        <p14:creationId xmlns:p14="http://schemas.microsoft.com/office/powerpoint/2010/main" val="2199662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1113589"/>
            <a:ext cx="4038600" cy="3481034"/>
          </a:xfrm>
        </p:spPr>
        <p:txBody>
          <a:bodyPr/>
          <a:lstStyle>
            <a:lvl1pPr>
              <a:defRPr sz="2800" baseline="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586536" y="1113589"/>
            <a:ext cx="4038600" cy="3481034"/>
          </a:xfrm>
        </p:spPr>
        <p:txBody>
          <a:bodyPr/>
          <a:lstStyle>
            <a:lvl1pPr>
              <a:defRPr sz="28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p:cNvSpPr>
            <a:spLocks noGrp="1"/>
          </p:cNvSpPr>
          <p:nvPr>
            <p:ph type="title" hasCustomPrompt="1"/>
          </p:nvPr>
        </p:nvSpPr>
        <p:spPr bwMode="auto">
          <a:xfrm>
            <a:off x="2123728" y="357504"/>
            <a:ext cx="6552728"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vl1pPr>
          </a:lstStyle>
          <a:p>
            <a:pPr lvl="0"/>
            <a:r>
              <a:rPr lang="en-US" dirty="0"/>
              <a:t>Click to add slide title</a:t>
            </a:r>
            <a:endParaRPr lang="en-GB" dirty="0"/>
          </a:p>
        </p:txBody>
      </p:sp>
    </p:spTree>
    <p:extLst>
      <p:ext uri="{BB962C8B-B14F-4D97-AF65-F5344CB8AC3E}">
        <p14:creationId xmlns:p14="http://schemas.microsoft.com/office/powerpoint/2010/main" val="855274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5536" y="1113589"/>
            <a:ext cx="4038600" cy="3481034"/>
          </a:xfrm>
        </p:spPr>
        <p:txBody>
          <a:bodyPr/>
          <a:lstStyle>
            <a:lvl1pPr>
              <a:defRPr sz="2800" baseline="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586536" y="1113589"/>
            <a:ext cx="4038600" cy="3481034"/>
          </a:xfrm>
        </p:spPr>
        <p:txBody>
          <a:bodyPr/>
          <a:lstStyle>
            <a:lvl1pPr>
              <a:defRPr sz="28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p:cNvSpPr>
            <a:spLocks noGrp="1"/>
          </p:cNvSpPr>
          <p:nvPr>
            <p:ph type="title" hasCustomPrompt="1"/>
          </p:nvPr>
        </p:nvSpPr>
        <p:spPr bwMode="auto">
          <a:xfrm>
            <a:off x="2123728" y="357504"/>
            <a:ext cx="6552728"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a:lvl1pPr>
          </a:lstStyle>
          <a:p>
            <a:pPr lvl="0"/>
            <a:r>
              <a:rPr lang="en-US" dirty="0"/>
              <a:t>Click to add slide title</a:t>
            </a:r>
            <a:endParaRPr lang="en-GB" dirty="0"/>
          </a:p>
        </p:txBody>
      </p:sp>
      <p:pic>
        <p:nvPicPr>
          <p:cNvPr id="5"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4" y="382191"/>
            <a:ext cx="1259287" cy="533400"/>
          </a:xfrm>
          <a:prstGeom prst="rect">
            <a:avLst/>
          </a:prstGeom>
          <a:noFill/>
          <a:ln w="9525">
            <a:noFill/>
            <a:miter lim="800000"/>
            <a:headEnd/>
            <a:tailEnd/>
          </a:ln>
        </p:spPr>
      </p:pic>
    </p:spTree>
    <p:extLst>
      <p:ext uri="{BB962C8B-B14F-4D97-AF65-F5344CB8AC3E}">
        <p14:creationId xmlns:p14="http://schemas.microsoft.com/office/powerpoint/2010/main" val="2524748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05880" y="1065814"/>
            <a:ext cx="4040188" cy="479822"/>
          </a:xfrm>
        </p:spPr>
        <p:txBody>
          <a:bodyPr anchor="b"/>
          <a:lstStyle>
            <a:lvl1pPr marL="0" indent="0">
              <a:buNone/>
              <a:defRPr sz="2400" b="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a:t>
            </a:r>
          </a:p>
        </p:txBody>
      </p:sp>
      <p:sp>
        <p:nvSpPr>
          <p:cNvPr id="4" name="Content Placeholder 3"/>
          <p:cNvSpPr>
            <a:spLocks noGrp="1"/>
          </p:cNvSpPr>
          <p:nvPr>
            <p:ph sz="half" idx="2"/>
          </p:nvPr>
        </p:nvSpPr>
        <p:spPr>
          <a:xfrm>
            <a:off x="395536" y="1707655"/>
            <a:ext cx="4040188" cy="288696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582345" y="1065814"/>
            <a:ext cx="4041775" cy="479822"/>
          </a:xfrm>
        </p:spPr>
        <p:txBody>
          <a:bodyPr anchor="b"/>
          <a:lstStyle>
            <a:lvl1pPr marL="0" indent="0">
              <a:buNone/>
              <a:defRPr sz="2400" b="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a:t>
            </a:r>
          </a:p>
        </p:txBody>
      </p:sp>
      <p:sp>
        <p:nvSpPr>
          <p:cNvPr id="6" name="Content Placeholder 5"/>
          <p:cNvSpPr>
            <a:spLocks noGrp="1"/>
          </p:cNvSpPr>
          <p:nvPr>
            <p:ph sz="quarter" idx="4"/>
          </p:nvPr>
        </p:nvSpPr>
        <p:spPr>
          <a:xfrm>
            <a:off x="4583362" y="1707654"/>
            <a:ext cx="4041775" cy="288696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itle Placeholder 1"/>
          <p:cNvSpPr txBox="1">
            <a:spLocks/>
          </p:cNvSpPr>
          <p:nvPr userDrawn="1"/>
        </p:nvSpPr>
        <p:spPr bwMode="auto">
          <a:xfrm>
            <a:off x="2123728" y="357504"/>
            <a:ext cx="6552728"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00477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05880" y="1065814"/>
            <a:ext cx="4040188" cy="479822"/>
          </a:xfrm>
        </p:spPr>
        <p:txBody>
          <a:bodyPr anchor="b"/>
          <a:lstStyle>
            <a:lvl1pPr marL="0" indent="0">
              <a:buNone/>
              <a:defRPr sz="2400" b="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a:t>
            </a:r>
          </a:p>
        </p:txBody>
      </p:sp>
      <p:sp>
        <p:nvSpPr>
          <p:cNvPr id="4" name="Content Placeholder 3"/>
          <p:cNvSpPr>
            <a:spLocks noGrp="1"/>
          </p:cNvSpPr>
          <p:nvPr>
            <p:ph sz="half" idx="2"/>
          </p:nvPr>
        </p:nvSpPr>
        <p:spPr>
          <a:xfrm>
            <a:off x="395536" y="1707655"/>
            <a:ext cx="4040188" cy="288696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582345" y="1065814"/>
            <a:ext cx="4041775" cy="479822"/>
          </a:xfrm>
        </p:spPr>
        <p:txBody>
          <a:bodyPr anchor="b"/>
          <a:lstStyle>
            <a:lvl1pPr marL="0" indent="0">
              <a:buNone/>
              <a:defRPr sz="2400" b="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a:t>
            </a:r>
          </a:p>
        </p:txBody>
      </p:sp>
      <p:sp>
        <p:nvSpPr>
          <p:cNvPr id="6" name="Content Placeholder 5"/>
          <p:cNvSpPr>
            <a:spLocks noGrp="1"/>
          </p:cNvSpPr>
          <p:nvPr>
            <p:ph sz="quarter" idx="4"/>
          </p:nvPr>
        </p:nvSpPr>
        <p:spPr>
          <a:xfrm>
            <a:off x="4583362" y="1707654"/>
            <a:ext cx="4041775" cy="2886968"/>
          </a:xfrm>
        </p:spPr>
        <p:txBody>
          <a:bodyPr/>
          <a:lstStyle>
            <a:lvl1pPr>
              <a:defRPr sz="24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itle Placeholder 1"/>
          <p:cNvSpPr txBox="1">
            <a:spLocks/>
          </p:cNvSpPr>
          <p:nvPr userDrawn="1"/>
        </p:nvSpPr>
        <p:spPr bwMode="auto">
          <a:xfrm>
            <a:off x="2123728" y="357504"/>
            <a:ext cx="6552728"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dirty="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67544" y="382191"/>
            <a:ext cx="1259287" cy="533400"/>
          </a:xfrm>
          <a:prstGeom prst="rect">
            <a:avLst/>
          </a:prstGeom>
          <a:noFill/>
          <a:ln w="9525">
            <a:noFill/>
            <a:miter lim="800000"/>
            <a:headEnd/>
            <a:tailEnd/>
          </a:ln>
        </p:spPr>
      </p:pic>
    </p:spTree>
    <p:extLst>
      <p:ext uri="{BB962C8B-B14F-4D97-AF65-F5344CB8AC3E}">
        <p14:creationId xmlns:p14="http://schemas.microsoft.com/office/powerpoint/2010/main" val="413169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5.emf"/><Relationship Id="rId5" Type="http://schemas.openxmlformats.org/officeDocument/2006/relationships/slideLayout" Target="../slideLayouts/slideLayout22.xml"/><Relationship Id="rId10" Type="http://schemas.openxmlformats.org/officeDocument/2006/relationships/theme" Target="../theme/theme2.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051720" y="357504"/>
            <a:ext cx="6624736" cy="56457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GB" dirty="0"/>
          </a:p>
        </p:txBody>
      </p:sp>
      <p:sp>
        <p:nvSpPr>
          <p:cNvPr id="1027" name="Text Placeholder 2"/>
          <p:cNvSpPr>
            <a:spLocks noGrp="1"/>
          </p:cNvSpPr>
          <p:nvPr>
            <p:ph type="body" idx="1"/>
          </p:nvPr>
        </p:nvSpPr>
        <p:spPr bwMode="auto">
          <a:xfrm>
            <a:off x="457200" y="1113589"/>
            <a:ext cx="8229600" cy="348103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GB" dirty="0"/>
          </a:p>
        </p:txBody>
      </p:sp>
      <p:pic>
        <p:nvPicPr>
          <p:cNvPr id="7" name="Picture 5"/>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bwMode="auto">
          <a:xfrm>
            <a:off x="467544" y="382191"/>
            <a:ext cx="1259287" cy="533400"/>
          </a:xfrm>
          <a:prstGeom prst="rect">
            <a:avLst/>
          </a:prstGeom>
          <a:noFill/>
          <a:ln w="9525">
            <a:noFill/>
            <a:miter lim="800000"/>
            <a:headEnd/>
            <a:tailEnd/>
          </a:ln>
        </p:spPr>
      </p:pic>
      <p:pic>
        <p:nvPicPr>
          <p:cNvPr id="3" name="Picture 2"/>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1724" y="3744611"/>
            <a:ext cx="9118800" cy="1398889"/>
          </a:xfrm>
          <a:prstGeom prst="rect">
            <a:avLst/>
          </a:prstGeom>
        </p:spPr>
      </p:pic>
    </p:spTree>
    <p:extLst>
      <p:ext uri="{BB962C8B-B14F-4D97-AF65-F5344CB8AC3E}">
        <p14:creationId xmlns:p14="http://schemas.microsoft.com/office/powerpoint/2010/main" val="3541728359"/>
      </p:ext>
    </p:extLst>
  </p:cSld>
  <p:clrMap bg1="lt1" tx1="dk1" bg2="lt2" tx2="dk2" accent1="accent1" accent2="accent2" accent3="accent3" accent4="accent4" accent5="accent5" accent6="accent6" hlink="hlink" folHlink="folHlink"/>
  <p:sldLayoutIdLst>
    <p:sldLayoutId id="2147483666" r:id="rId1"/>
    <p:sldLayoutId id="2147483655" r:id="rId2"/>
    <p:sldLayoutId id="2147483657" r:id="rId3"/>
    <p:sldLayoutId id="2147483656" r:id="rId4"/>
    <p:sldLayoutId id="2147483668" r:id="rId5"/>
    <p:sldLayoutId id="2147483658" r:id="rId6"/>
    <p:sldLayoutId id="2147483669" r:id="rId7"/>
    <p:sldLayoutId id="2147483659" r:id="rId8"/>
    <p:sldLayoutId id="2147483670" r:id="rId9"/>
    <p:sldLayoutId id="2147483660" r:id="rId10"/>
    <p:sldLayoutId id="2147483671" r:id="rId11"/>
    <p:sldLayoutId id="2147483661" r:id="rId12"/>
    <p:sldLayoutId id="2147483662" r:id="rId13"/>
    <p:sldLayoutId id="2147483663" r:id="rId14"/>
    <p:sldLayoutId id="2147483673" r:id="rId15"/>
    <p:sldLayoutId id="2147483674" r:id="rId16"/>
    <p:sldLayoutId id="2147483675" r:id="rId17"/>
  </p:sldLayoutIdLst>
  <p:hf hdr="0" ftr="0" dt="0"/>
  <p:txStyles>
    <p:titleStyle>
      <a:lvl1pPr algn="l" rtl="0" fontAlgn="base">
        <a:spcBef>
          <a:spcPct val="0"/>
        </a:spcBef>
        <a:spcAft>
          <a:spcPct val="0"/>
        </a:spcAft>
        <a:defRPr sz="3200" b="1" kern="1200">
          <a:solidFill>
            <a:schemeClr val="tx1"/>
          </a:solidFill>
          <a:latin typeface="+mn-lt"/>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mn-lt"/>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mn-lt"/>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mn-lt"/>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23875" y="1005576"/>
            <a:ext cx="5842992" cy="8572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523875" y="1923679"/>
            <a:ext cx="8229600" cy="27249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523875" y="4821270"/>
            <a:ext cx="2133600" cy="273844"/>
          </a:xfrm>
          <a:prstGeom prst="rect">
            <a:avLst/>
          </a:prstGeom>
        </p:spPr>
        <p:txBody>
          <a:bodyPr vert="horz" wrap="square" lIns="0" tIns="0" rIns="0" bIns="0" numCol="1" anchor="ctr" anchorCtr="0" compatLnSpc="1">
            <a:prstTxWarp prst="textNoShape">
              <a:avLst/>
            </a:prstTxWarp>
          </a:bodyPr>
          <a:lstStyle>
            <a:lvl1pPr>
              <a:defRPr sz="75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10/07/2025</a:t>
            </a:fld>
            <a:endParaRPr lang="en-GB"/>
          </a:p>
        </p:txBody>
      </p:sp>
      <p:sp>
        <p:nvSpPr>
          <p:cNvPr id="5" name="Footer Placeholder 4"/>
          <p:cNvSpPr>
            <a:spLocks noGrp="1"/>
          </p:cNvSpPr>
          <p:nvPr>
            <p:ph type="ftr" sz="quarter" idx="3"/>
          </p:nvPr>
        </p:nvSpPr>
        <p:spPr>
          <a:xfrm>
            <a:off x="3180531" y="4821270"/>
            <a:ext cx="2895600" cy="273844"/>
          </a:xfrm>
          <a:prstGeom prst="rect">
            <a:avLst/>
          </a:prstGeom>
        </p:spPr>
        <p:txBody>
          <a:bodyPr vert="horz" wrap="square" lIns="0" tIns="0" rIns="0" bIns="0" numCol="1" anchor="ctr" anchorCtr="0" compatLnSpc="1">
            <a:prstTxWarp prst="textNoShape">
              <a:avLst/>
            </a:prstTxWarp>
          </a:bodyPr>
          <a:lstStyle>
            <a:lvl1pPr algn="ctr">
              <a:defRPr sz="75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6619875" y="4821270"/>
            <a:ext cx="2133600" cy="273844"/>
          </a:xfrm>
          <a:prstGeom prst="rect">
            <a:avLst/>
          </a:prstGeom>
        </p:spPr>
        <p:txBody>
          <a:bodyPr vert="horz" wrap="square" lIns="0" tIns="0" rIns="0" bIns="0" numCol="1" anchor="ctr" anchorCtr="0" compatLnSpc="1">
            <a:prstTxWarp prst="textNoShape">
              <a:avLst/>
            </a:prstTxWarp>
          </a:bodyPr>
          <a:lstStyle>
            <a:lvl1pPr algn="r">
              <a:defRPr sz="75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1" cstate="print"/>
          <a:srcRect/>
          <a:stretch>
            <a:fillRect/>
          </a:stretch>
        </p:blipFill>
        <p:spPr bwMode="auto">
          <a:xfrm>
            <a:off x="523875" y="382191"/>
            <a:ext cx="1247775" cy="533400"/>
          </a:xfrm>
          <a:prstGeom prst="rect">
            <a:avLst/>
          </a:prstGeom>
          <a:noFill/>
          <a:ln w="9525">
            <a:noFill/>
            <a:miter lim="800000"/>
            <a:headEnd/>
            <a:tailEnd/>
          </a:ln>
        </p:spPr>
      </p:pic>
    </p:spTree>
    <p:extLst>
      <p:ext uri="{BB962C8B-B14F-4D97-AF65-F5344CB8AC3E}">
        <p14:creationId xmlns:p14="http://schemas.microsoft.com/office/powerpoint/2010/main" val="392707254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Lst>
  <p:txStyles>
    <p:titleStyle>
      <a:lvl1pPr algn="l" rtl="0" fontAlgn="base">
        <a:spcBef>
          <a:spcPct val="0"/>
        </a:spcBef>
        <a:spcAft>
          <a:spcPct val="0"/>
        </a:spcAft>
        <a:defRPr sz="2400" b="1" kern="1200">
          <a:solidFill>
            <a:schemeClr val="tx1"/>
          </a:solidFill>
          <a:latin typeface="Arial" pitchFamily="34" charset="0"/>
          <a:ea typeface="+mj-ea"/>
          <a:cs typeface="Arial" pitchFamily="34" charset="0"/>
        </a:defRPr>
      </a:lvl1pPr>
      <a:lvl2pPr algn="ctr" rtl="0" fontAlgn="base">
        <a:spcBef>
          <a:spcPct val="0"/>
        </a:spcBef>
        <a:spcAft>
          <a:spcPct val="0"/>
        </a:spcAft>
        <a:defRPr sz="3300">
          <a:solidFill>
            <a:schemeClr val="tx1"/>
          </a:solidFill>
          <a:latin typeface="Calibri" pitchFamily="34" charset="0"/>
        </a:defRPr>
      </a:lvl2pPr>
      <a:lvl3pPr algn="ctr" rtl="0" fontAlgn="base">
        <a:spcBef>
          <a:spcPct val="0"/>
        </a:spcBef>
        <a:spcAft>
          <a:spcPct val="0"/>
        </a:spcAft>
        <a:defRPr sz="3300">
          <a:solidFill>
            <a:schemeClr val="tx1"/>
          </a:solidFill>
          <a:latin typeface="Calibri" pitchFamily="34" charset="0"/>
        </a:defRPr>
      </a:lvl3pPr>
      <a:lvl4pPr algn="ctr" rtl="0" fontAlgn="base">
        <a:spcBef>
          <a:spcPct val="0"/>
        </a:spcBef>
        <a:spcAft>
          <a:spcPct val="0"/>
        </a:spcAft>
        <a:defRPr sz="3300">
          <a:solidFill>
            <a:schemeClr val="tx1"/>
          </a:solidFill>
          <a:latin typeface="Calibri" pitchFamily="34" charset="0"/>
        </a:defRPr>
      </a:lvl4pPr>
      <a:lvl5pPr algn="ctr" rtl="0" fontAlgn="base">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fontAlgn="base">
        <a:spcBef>
          <a:spcPct val="20000"/>
        </a:spcBef>
        <a:spcAft>
          <a:spcPct val="0"/>
        </a:spcAft>
        <a:buFont typeface="Arial" pitchFamily="34" charset="0"/>
        <a:buChar char="•"/>
        <a:defRPr sz="2100" kern="1200">
          <a:solidFill>
            <a:schemeClr val="tx1"/>
          </a:solidFill>
          <a:latin typeface="Arial" pitchFamily="34" charset="0"/>
          <a:ea typeface="+mn-ea"/>
          <a:cs typeface="Arial" pitchFamily="34" charset="0"/>
        </a:defRPr>
      </a:lvl1pPr>
      <a:lvl2pPr marL="557213" indent="-214313" algn="l" rtl="0" fontAlgn="base">
        <a:spcBef>
          <a:spcPct val="20000"/>
        </a:spcBef>
        <a:spcAft>
          <a:spcPct val="0"/>
        </a:spcAft>
        <a:buFont typeface="Arial" pitchFamily="34" charset="0"/>
        <a:buChar char="–"/>
        <a:defRPr sz="2100" kern="1200">
          <a:solidFill>
            <a:schemeClr val="tx1"/>
          </a:solidFill>
          <a:latin typeface="Arial" pitchFamily="34" charset="0"/>
          <a:ea typeface="+mn-ea"/>
          <a:cs typeface="Arial" pitchFamily="34" charset="0"/>
        </a:defRPr>
      </a:lvl2pPr>
      <a:lvl3pPr marL="857250" indent="-171450" algn="l" rtl="0" fontAlgn="base">
        <a:spcBef>
          <a:spcPct val="20000"/>
        </a:spcBef>
        <a:spcAft>
          <a:spcPct val="0"/>
        </a:spcAft>
        <a:buFont typeface="Arial" pitchFamily="34" charset="0"/>
        <a:buChar char="•"/>
        <a:defRPr sz="2100" kern="1200">
          <a:solidFill>
            <a:schemeClr val="tx1"/>
          </a:solidFill>
          <a:latin typeface="Arial" pitchFamily="34" charset="0"/>
          <a:ea typeface="+mn-ea"/>
          <a:cs typeface="Arial" pitchFamily="34" charset="0"/>
        </a:defRPr>
      </a:lvl3pPr>
      <a:lvl4pPr marL="1200150" indent="-171450" algn="l" rtl="0" fontAlgn="base">
        <a:spcBef>
          <a:spcPct val="20000"/>
        </a:spcBef>
        <a:spcAft>
          <a:spcPct val="0"/>
        </a:spcAft>
        <a:buFont typeface="Arial" pitchFamily="34" charset="0"/>
        <a:buChar char="–"/>
        <a:defRPr sz="2100" kern="1200">
          <a:solidFill>
            <a:schemeClr val="tx1"/>
          </a:solidFill>
          <a:latin typeface="Arial" pitchFamily="34" charset="0"/>
          <a:ea typeface="+mn-ea"/>
          <a:cs typeface="Arial" pitchFamily="34" charset="0"/>
        </a:defRPr>
      </a:lvl4pPr>
      <a:lvl5pPr marL="1543050" indent="-171450" algn="l" rtl="0" fontAlgn="base">
        <a:spcBef>
          <a:spcPct val="20000"/>
        </a:spcBef>
        <a:spcAft>
          <a:spcPct val="0"/>
        </a:spcAft>
        <a:buFont typeface="Arial" pitchFamily="34" charset="0"/>
        <a:buChar char="»"/>
        <a:defRPr sz="2100" kern="1200">
          <a:solidFill>
            <a:schemeClr val="tx1"/>
          </a:solidFill>
          <a:latin typeface="Arial" pitchFamily="34" charset="0"/>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hyperlink" Target="https://www.nihr.ac.uk/documents/plain-english-summaries/27363"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v.uk/guidance/evaluation-in-health-and-wellbeing-creating-a-logic-model" TargetMode="External"/><Relationship Id="rId2" Type="http://schemas.openxmlformats.org/officeDocument/2006/relationships/hyperlink" Target="https://www.midlandsandlancashirecsu.nhs.uk/images/Logic_Model_Guide_AGA_2262_ARTWORK_FINAL_07.09.16_1.pdf" TargetMode="External"/><Relationship Id="rId1" Type="http://schemas.openxmlformats.org/officeDocument/2006/relationships/slideLayout" Target="../slideLayouts/slideLayout21.xml"/><Relationship Id="rId4" Type="http://schemas.openxmlformats.org/officeDocument/2006/relationships/hyperlink" Target="https://www.nihr.ac.uk/explore-nihr/support/research-support-servic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vimeo.com/niftyfoxcreative/review/751552554/ca0ec8f52c"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1.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Colors" Target="../diagrams/colors1.xml"/><Relationship Id="rId11" Type="http://schemas.openxmlformats.org/officeDocument/2006/relationships/image" Target="../media/image22.png"/><Relationship Id="rId5" Type="http://schemas.openxmlformats.org/officeDocument/2006/relationships/diagramQuickStyle" Target="../diagrams/quickStyle1.xml"/><Relationship Id="rId10" Type="http://schemas.openxmlformats.org/officeDocument/2006/relationships/image" Target="../media/image21.jpeg"/><Relationship Id="rId4" Type="http://schemas.openxmlformats.org/officeDocument/2006/relationships/diagramLayout" Target="../diagrams/layout1.xml"/><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1B1F44-68AD-39AA-16A2-77D68F77C250}"/>
              </a:ext>
            </a:extLst>
          </p:cNvPr>
          <p:cNvSpPr>
            <a:spLocks noGrp="1"/>
          </p:cNvSpPr>
          <p:nvPr>
            <p:ph type="title"/>
          </p:nvPr>
        </p:nvSpPr>
        <p:spPr>
          <a:xfrm>
            <a:off x="2051720" y="266588"/>
            <a:ext cx="6264696" cy="564578"/>
          </a:xfrm>
        </p:spPr>
        <p:txBody>
          <a:bodyPr/>
          <a:lstStyle/>
          <a:p>
            <a:r>
              <a:rPr lang="en-GB" dirty="0"/>
              <a:t>Agenda </a:t>
            </a:r>
          </a:p>
        </p:txBody>
      </p:sp>
      <p:graphicFrame>
        <p:nvGraphicFramePr>
          <p:cNvPr id="6" name="Table 5">
            <a:extLst>
              <a:ext uri="{FF2B5EF4-FFF2-40B4-BE49-F238E27FC236}">
                <a16:creationId xmlns:a16="http://schemas.microsoft.com/office/drawing/2014/main" id="{76930246-E627-1665-BA5D-454E616A418B}"/>
              </a:ext>
            </a:extLst>
          </p:cNvPr>
          <p:cNvGraphicFramePr>
            <a:graphicFrameLocks noGrp="1"/>
          </p:cNvGraphicFramePr>
          <p:nvPr>
            <p:extLst>
              <p:ext uri="{D42A27DB-BD31-4B8C-83A1-F6EECF244321}">
                <p14:modId xmlns:p14="http://schemas.microsoft.com/office/powerpoint/2010/main" val="3013786976"/>
              </p:ext>
            </p:extLst>
          </p:nvPr>
        </p:nvGraphicFramePr>
        <p:xfrm>
          <a:off x="427448" y="51470"/>
          <a:ext cx="7920881" cy="4929461"/>
        </p:xfrm>
        <a:graphic>
          <a:graphicData uri="http://schemas.openxmlformats.org/drawingml/2006/table">
            <a:tbl>
              <a:tblPr firstRow="1" firstCol="1" bandRow="1">
                <a:tableStyleId>{5C22544A-7EE6-4342-B048-85BDC9FD1C3A}</a:tableStyleId>
              </a:tblPr>
              <a:tblGrid>
                <a:gridCol w="1238694">
                  <a:extLst>
                    <a:ext uri="{9D8B030D-6E8A-4147-A177-3AD203B41FA5}">
                      <a16:colId xmlns:a16="http://schemas.microsoft.com/office/drawing/2014/main" val="778015488"/>
                    </a:ext>
                  </a:extLst>
                </a:gridCol>
                <a:gridCol w="4403028">
                  <a:extLst>
                    <a:ext uri="{9D8B030D-6E8A-4147-A177-3AD203B41FA5}">
                      <a16:colId xmlns:a16="http://schemas.microsoft.com/office/drawing/2014/main" val="572570419"/>
                    </a:ext>
                  </a:extLst>
                </a:gridCol>
                <a:gridCol w="2279159">
                  <a:extLst>
                    <a:ext uri="{9D8B030D-6E8A-4147-A177-3AD203B41FA5}">
                      <a16:colId xmlns:a16="http://schemas.microsoft.com/office/drawing/2014/main" val="3606583810"/>
                    </a:ext>
                  </a:extLst>
                </a:gridCol>
              </a:tblGrid>
              <a:tr h="85534">
                <a:tc>
                  <a:txBody>
                    <a:bodyPr/>
                    <a:lstStyle/>
                    <a:p>
                      <a:pPr algn="ctr">
                        <a:lnSpc>
                          <a:spcPct val="107000"/>
                        </a:lnSpc>
                        <a:spcAft>
                          <a:spcPts val="800"/>
                        </a:spcAft>
                      </a:pPr>
                      <a:r>
                        <a:rPr lang="en-GB" sz="900">
                          <a:effectLst/>
                        </a:rPr>
                        <a:t>Time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Agenda Item</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Speaker</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4022041748"/>
                  </a:ext>
                </a:extLst>
              </a:tr>
              <a:tr h="183274">
                <a:tc>
                  <a:txBody>
                    <a:bodyPr/>
                    <a:lstStyle/>
                    <a:p>
                      <a:pPr algn="ctr">
                        <a:lnSpc>
                          <a:spcPct val="107000"/>
                        </a:lnSpc>
                        <a:spcAft>
                          <a:spcPts val="800"/>
                        </a:spcAft>
                      </a:pPr>
                      <a:r>
                        <a:rPr lang="en-GB" sz="900">
                          <a:effectLst/>
                        </a:rPr>
                        <a:t>10:00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Welcome and structure of the day</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Angela Davies</a:t>
                      </a:r>
                    </a:p>
                    <a:p>
                      <a:pPr algn="ctr">
                        <a:lnSpc>
                          <a:spcPct val="107000"/>
                        </a:lnSpc>
                        <a:spcAft>
                          <a:spcPts val="800"/>
                        </a:spcAft>
                      </a:pPr>
                      <a:r>
                        <a:rPr lang="en-GB" sz="900">
                          <a:effectLst/>
                        </a:rPr>
                        <a:t>Helen Hulme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4095722628"/>
                  </a:ext>
                </a:extLst>
              </a:tr>
              <a:tr h="668849">
                <a:tc>
                  <a:txBody>
                    <a:bodyPr/>
                    <a:lstStyle/>
                    <a:p>
                      <a:pPr algn="ctr">
                        <a:lnSpc>
                          <a:spcPct val="107000"/>
                        </a:lnSpc>
                        <a:spcAft>
                          <a:spcPts val="800"/>
                        </a:spcAft>
                      </a:pPr>
                      <a:r>
                        <a:rPr lang="en-GB" sz="900" dirty="0">
                          <a:effectLst/>
                        </a:rPr>
                        <a:t>10:15</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dirty="0">
                          <a:effectLst/>
                        </a:rPr>
                        <a:t>Experience of applying for a grant and what is involved</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dirty="0">
                          <a:effectLst/>
                        </a:rPr>
                        <a:t>Kevin Munroe</a:t>
                      </a:r>
                    </a:p>
                    <a:p>
                      <a:pPr algn="ctr">
                        <a:lnSpc>
                          <a:spcPct val="107000"/>
                        </a:lnSpc>
                        <a:spcAft>
                          <a:spcPts val="800"/>
                        </a:spcAft>
                      </a:pPr>
                      <a:r>
                        <a:rPr lang="en-GB" sz="900" dirty="0">
                          <a:effectLst/>
                        </a:rPr>
                        <a:t>(Professor of Audiology)</a:t>
                      </a:r>
                    </a:p>
                    <a:p>
                      <a:pPr algn="ctr">
                        <a:lnSpc>
                          <a:spcPct val="107000"/>
                        </a:lnSpc>
                        <a:spcAft>
                          <a:spcPts val="800"/>
                        </a:spcAft>
                      </a:pPr>
                      <a:r>
                        <a:rPr lang="en-GB" sz="900" dirty="0">
                          <a:effectLst/>
                        </a:rPr>
                        <a:t>Dawn Dowding</a:t>
                      </a:r>
                    </a:p>
                    <a:p>
                      <a:pPr algn="ctr">
                        <a:lnSpc>
                          <a:spcPct val="107000"/>
                        </a:lnSpc>
                        <a:spcAft>
                          <a:spcPts val="800"/>
                        </a:spcAft>
                      </a:pPr>
                      <a:r>
                        <a:rPr lang="en-GB" sz="900" dirty="0">
                          <a:effectLst/>
                        </a:rPr>
                        <a:t>(Professor of Clinical Decision Making)</a:t>
                      </a:r>
                    </a:p>
                  </a:txBody>
                  <a:tcPr marL="25949" marR="25949" marT="0" marB="0"/>
                </a:tc>
                <a:extLst>
                  <a:ext uri="{0D108BD9-81ED-4DB2-BD59-A6C34878D82A}">
                    <a16:rowId xmlns:a16="http://schemas.microsoft.com/office/drawing/2014/main" val="3598125224"/>
                  </a:ext>
                </a:extLst>
              </a:tr>
              <a:tr h="331373">
                <a:tc>
                  <a:txBody>
                    <a:bodyPr/>
                    <a:lstStyle/>
                    <a:p>
                      <a:pPr algn="ctr">
                        <a:lnSpc>
                          <a:spcPct val="107000"/>
                        </a:lnSpc>
                        <a:spcAft>
                          <a:spcPts val="800"/>
                        </a:spcAft>
                      </a:pPr>
                      <a:r>
                        <a:rPr lang="en-GB" sz="900">
                          <a:effectLst/>
                        </a:rPr>
                        <a:t>10:45</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dirty="0">
                          <a:effectLst/>
                        </a:rPr>
                        <a:t>Funding for digital transformation and tips for a successful grant</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dirty="0">
                          <a:effectLst/>
                        </a:rPr>
                        <a:t>Lauren Tempelman</a:t>
                      </a:r>
                    </a:p>
                    <a:p>
                      <a:pPr algn="ctr">
                        <a:lnSpc>
                          <a:spcPct val="107000"/>
                        </a:lnSpc>
                        <a:spcAft>
                          <a:spcPts val="800"/>
                        </a:spcAft>
                      </a:pPr>
                      <a:r>
                        <a:rPr lang="en-GB" sz="900" dirty="0">
                          <a:effectLst/>
                        </a:rPr>
                        <a:t>(Research Development Manager)</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3375587060"/>
                  </a:ext>
                </a:extLst>
              </a:tr>
              <a:tr h="408258">
                <a:tc>
                  <a:txBody>
                    <a:bodyPr/>
                    <a:lstStyle/>
                    <a:p>
                      <a:pPr algn="ctr">
                        <a:lnSpc>
                          <a:spcPct val="107000"/>
                        </a:lnSpc>
                        <a:spcAft>
                          <a:spcPts val="800"/>
                        </a:spcAft>
                      </a:pPr>
                      <a:r>
                        <a:rPr lang="en-GB" sz="900" dirty="0">
                          <a:effectLst/>
                        </a:rPr>
                        <a:t>11:15</a:t>
                      </a:r>
                    </a:p>
                    <a:p>
                      <a:pPr algn="ctr">
                        <a:lnSpc>
                          <a:spcPct val="107000"/>
                        </a:lnSpc>
                        <a:spcAft>
                          <a:spcPts val="800"/>
                        </a:spcAft>
                      </a:pPr>
                      <a:r>
                        <a:rPr lang="en-GB" sz="900" dirty="0">
                          <a:effectLst/>
                        </a:rPr>
                        <a:t> 11:45</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dirty="0">
                          <a:effectLst/>
                        </a:rPr>
                        <a:t>Activity  – Developing plain English summaries (Genetics case study)</a:t>
                      </a:r>
                    </a:p>
                    <a:p>
                      <a:pPr algn="ctr">
                        <a:lnSpc>
                          <a:spcPct val="107000"/>
                        </a:lnSpc>
                        <a:spcAft>
                          <a:spcPts val="800"/>
                        </a:spcAft>
                      </a:pPr>
                      <a:r>
                        <a:rPr lang="en-GB" sz="900" dirty="0">
                          <a:effectLst/>
                        </a:rPr>
                        <a:t>Feedback and wrap up</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dirty="0">
                          <a:effectLst/>
                        </a:rPr>
                        <a:t>Angela Davies</a:t>
                      </a:r>
                    </a:p>
                    <a:p>
                      <a:pPr algn="ctr">
                        <a:lnSpc>
                          <a:spcPct val="107000"/>
                        </a:lnSpc>
                        <a:spcAft>
                          <a:spcPts val="800"/>
                        </a:spcAft>
                      </a:pPr>
                      <a:r>
                        <a:rPr lang="en-GB" sz="900" dirty="0">
                          <a:effectLst/>
                        </a:rPr>
                        <a:t>Helen Hulme</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4140449291"/>
                  </a:ext>
                </a:extLst>
              </a:tr>
              <a:tr h="70782">
                <a:tc>
                  <a:txBody>
                    <a:bodyPr/>
                    <a:lstStyle/>
                    <a:p>
                      <a:pPr algn="ctr">
                        <a:lnSpc>
                          <a:spcPct val="107000"/>
                        </a:lnSpc>
                        <a:spcAft>
                          <a:spcPts val="800"/>
                        </a:spcAft>
                      </a:pPr>
                      <a:r>
                        <a:rPr lang="en-GB" sz="900">
                          <a:effectLst/>
                        </a:rPr>
                        <a:t>12:00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Lunch and networking</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1152137881"/>
                  </a:ext>
                </a:extLst>
              </a:tr>
              <a:tr h="855390">
                <a:tc>
                  <a:txBody>
                    <a:bodyPr/>
                    <a:lstStyle/>
                    <a:p>
                      <a:pPr algn="ctr">
                        <a:lnSpc>
                          <a:spcPct val="107000"/>
                        </a:lnSpc>
                        <a:spcAft>
                          <a:spcPts val="800"/>
                        </a:spcAft>
                      </a:pPr>
                      <a:r>
                        <a:rPr lang="en-GB" sz="900">
                          <a:effectLst/>
                        </a:rPr>
                        <a:t>13:00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User-centred Design/Team Science workshop (including persona activity)</a:t>
                      </a:r>
                    </a:p>
                    <a:p>
                      <a:pPr algn="ctr">
                        <a:lnSpc>
                          <a:spcPct val="107000"/>
                        </a:lnSpc>
                        <a:spcAft>
                          <a:spcPts val="800"/>
                        </a:spcAft>
                      </a:pPr>
                      <a:r>
                        <a:rPr lang="en-GB" sz="900">
                          <a:effectLst/>
                        </a:rPr>
                        <a:t> </a:t>
                      </a:r>
                    </a:p>
                    <a:p>
                      <a:pPr algn="ctr">
                        <a:lnSpc>
                          <a:spcPct val="107000"/>
                        </a:lnSpc>
                        <a:spcAft>
                          <a:spcPts val="800"/>
                        </a:spcAft>
                      </a:pPr>
                      <a:r>
                        <a:rPr lang="en-GB" sz="900">
                          <a:effectLst/>
                        </a:rPr>
                        <a:t> </a:t>
                      </a:r>
                    </a:p>
                    <a:p>
                      <a:pPr algn="ctr">
                        <a:lnSpc>
                          <a:spcPct val="107000"/>
                        </a:lnSpc>
                        <a:spcAft>
                          <a:spcPts val="8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dirty="0">
                          <a:effectLst/>
                        </a:rPr>
                        <a:t>Simon Foster</a:t>
                      </a:r>
                    </a:p>
                    <a:p>
                      <a:pPr algn="ctr">
                        <a:lnSpc>
                          <a:spcPct val="107000"/>
                        </a:lnSpc>
                        <a:spcAft>
                          <a:spcPts val="800"/>
                        </a:spcAft>
                      </a:pPr>
                      <a:r>
                        <a:rPr lang="en-GB" sz="900" dirty="0">
                          <a:effectLst/>
                        </a:rPr>
                        <a:t>Karon Mee</a:t>
                      </a:r>
                    </a:p>
                    <a:p>
                      <a:pPr algn="ctr">
                        <a:lnSpc>
                          <a:spcPct val="107000"/>
                        </a:lnSpc>
                        <a:spcAft>
                          <a:spcPts val="800"/>
                        </a:spcAft>
                      </a:pPr>
                      <a:r>
                        <a:rPr lang="en-GB" sz="900" dirty="0">
                          <a:effectLst/>
                        </a:rPr>
                        <a:t>Ruth Norris</a:t>
                      </a:r>
                    </a:p>
                    <a:p>
                      <a:pPr algn="ctr">
                        <a:lnSpc>
                          <a:spcPct val="107000"/>
                        </a:lnSpc>
                        <a:spcAft>
                          <a:spcPts val="800"/>
                        </a:spcAft>
                      </a:pPr>
                      <a:r>
                        <a:rPr lang="en-GB" sz="900" dirty="0">
                          <a:effectLst/>
                        </a:rPr>
                        <a:t>Joe Keaney (Expert by experience)</a:t>
                      </a:r>
                    </a:p>
                    <a:p>
                      <a:pPr algn="ctr">
                        <a:lnSpc>
                          <a:spcPct val="107000"/>
                        </a:lnSpc>
                        <a:spcAft>
                          <a:spcPts val="800"/>
                        </a:spcAft>
                      </a:pPr>
                      <a:r>
                        <a:rPr lang="en-GB" sz="900" dirty="0">
                          <a:effectLst/>
                        </a:rPr>
                        <a:t>Mike Southworth (Expert by experience)</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1161652172"/>
                  </a:ext>
                </a:extLst>
              </a:tr>
              <a:tr h="70782">
                <a:tc>
                  <a:txBody>
                    <a:bodyPr/>
                    <a:lstStyle/>
                    <a:p>
                      <a:pPr algn="ctr">
                        <a:lnSpc>
                          <a:spcPct val="107000"/>
                        </a:lnSpc>
                        <a:spcAft>
                          <a:spcPts val="800"/>
                        </a:spcAft>
                      </a:pPr>
                      <a:r>
                        <a:rPr lang="en-GB" sz="900">
                          <a:effectLst/>
                        </a:rPr>
                        <a:t>14:30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Refreshment break and networking</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2594918985"/>
                  </a:ext>
                </a:extLst>
              </a:tr>
              <a:tr h="369815">
                <a:tc>
                  <a:txBody>
                    <a:bodyPr/>
                    <a:lstStyle/>
                    <a:p>
                      <a:pPr algn="ctr">
                        <a:lnSpc>
                          <a:spcPct val="107000"/>
                        </a:lnSpc>
                        <a:spcAft>
                          <a:spcPts val="800"/>
                        </a:spcAft>
                      </a:pPr>
                      <a:r>
                        <a:rPr lang="en-GB" sz="900">
                          <a:effectLst/>
                        </a:rPr>
                        <a:t>15:00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dirty="0">
                          <a:effectLst/>
                        </a:rPr>
                        <a:t> Activity – Developing your work plan and your team (Genetics case study)</a:t>
                      </a:r>
                    </a:p>
                    <a:p>
                      <a:pPr algn="ctr">
                        <a:lnSpc>
                          <a:spcPct val="107000"/>
                        </a:lnSpc>
                        <a:spcAft>
                          <a:spcPts val="800"/>
                        </a:spcAft>
                      </a:pPr>
                      <a:r>
                        <a:rPr lang="en-GB" sz="900" dirty="0">
                          <a:effectLst/>
                        </a:rPr>
                        <a:t>Feedback and wrap up</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 </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3599470254"/>
                  </a:ext>
                </a:extLst>
              </a:tr>
              <a:tr h="183274">
                <a:tc>
                  <a:txBody>
                    <a:bodyPr/>
                    <a:lstStyle/>
                    <a:p>
                      <a:pPr algn="ctr">
                        <a:lnSpc>
                          <a:spcPct val="107000"/>
                        </a:lnSpc>
                        <a:spcAft>
                          <a:spcPts val="800"/>
                        </a:spcAft>
                      </a:pPr>
                      <a:r>
                        <a:rPr lang="en-GB" sz="900">
                          <a:effectLst/>
                        </a:rPr>
                        <a:t>16:15</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Feedback on activity and wrap up</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Angela Davies</a:t>
                      </a:r>
                    </a:p>
                    <a:p>
                      <a:pPr algn="ctr">
                        <a:lnSpc>
                          <a:spcPct val="107000"/>
                        </a:lnSpc>
                        <a:spcAft>
                          <a:spcPts val="800"/>
                        </a:spcAft>
                      </a:pPr>
                      <a:r>
                        <a:rPr lang="en-GB" sz="900">
                          <a:effectLst/>
                        </a:rPr>
                        <a:t>Helen Hulme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1405353129"/>
                  </a:ext>
                </a:extLst>
              </a:tr>
              <a:tr h="183274">
                <a:tc>
                  <a:txBody>
                    <a:bodyPr/>
                    <a:lstStyle/>
                    <a:p>
                      <a:pPr algn="ctr">
                        <a:lnSpc>
                          <a:spcPct val="107000"/>
                        </a:lnSpc>
                        <a:spcAft>
                          <a:spcPts val="800"/>
                        </a:spcAft>
                      </a:pPr>
                      <a:r>
                        <a:rPr lang="en-GB" sz="900">
                          <a:effectLst/>
                        </a:rPr>
                        <a:t>16:30</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Final remarks</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Angela Davies</a:t>
                      </a:r>
                    </a:p>
                    <a:p>
                      <a:pPr algn="ctr">
                        <a:lnSpc>
                          <a:spcPct val="107000"/>
                        </a:lnSpc>
                        <a:spcAft>
                          <a:spcPts val="800"/>
                        </a:spcAft>
                      </a:pPr>
                      <a:r>
                        <a:rPr lang="en-GB" sz="900">
                          <a:effectLst/>
                        </a:rPr>
                        <a:t>Helen Hulme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1467150002"/>
                  </a:ext>
                </a:extLst>
              </a:tr>
              <a:tr h="70782">
                <a:tc>
                  <a:txBody>
                    <a:bodyPr/>
                    <a:lstStyle/>
                    <a:p>
                      <a:pPr algn="ctr">
                        <a:lnSpc>
                          <a:spcPct val="107000"/>
                        </a:lnSpc>
                        <a:spcAft>
                          <a:spcPts val="800"/>
                        </a:spcAft>
                      </a:pPr>
                      <a:r>
                        <a:rPr lang="en-GB" sz="900">
                          <a:effectLst/>
                        </a:rPr>
                        <a:t>16:45</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a:effectLst/>
                        </a:rPr>
                        <a:t>Close</a:t>
                      </a:r>
                      <a:endParaRPr lang="en-GB" sz="90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tc>
                  <a:txBody>
                    <a:bodyPr/>
                    <a:lstStyle/>
                    <a:p>
                      <a:pPr algn="ctr">
                        <a:lnSpc>
                          <a:spcPct val="107000"/>
                        </a:lnSpc>
                        <a:spcAft>
                          <a:spcPts val="800"/>
                        </a:spcAft>
                      </a:pPr>
                      <a:r>
                        <a:rPr lang="en-GB" sz="900" dirty="0">
                          <a:effectLst/>
                        </a:rPr>
                        <a:t> </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25949" marR="25949" marT="0" marB="0"/>
                </a:tc>
                <a:extLst>
                  <a:ext uri="{0D108BD9-81ED-4DB2-BD59-A6C34878D82A}">
                    <a16:rowId xmlns:a16="http://schemas.microsoft.com/office/drawing/2014/main" val="3938405471"/>
                  </a:ext>
                </a:extLst>
              </a:tr>
            </a:tbl>
          </a:graphicData>
        </a:graphic>
      </p:graphicFrame>
    </p:spTree>
    <p:extLst>
      <p:ext uri="{BB962C8B-B14F-4D97-AF65-F5344CB8AC3E}">
        <p14:creationId xmlns:p14="http://schemas.microsoft.com/office/powerpoint/2010/main" val="2908656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D08CDE-55B5-A691-8AD7-37742CA21975}"/>
              </a:ext>
            </a:extLst>
          </p:cNvPr>
          <p:cNvSpPr>
            <a:spLocks noGrp="1"/>
          </p:cNvSpPr>
          <p:nvPr>
            <p:ph idx="1"/>
          </p:nvPr>
        </p:nvSpPr>
        <p:spPr/>
        <p:txBody>
          <a:bodyPr/>
          <a:lstStyle/>
          <a:p>
            <a:r>
              <a:rPr lang="en-GB" dirty="0"/>
              <a:t>Why do we need this?</a:t>
            </a:r>
          </a:p>
        </p:txBody>
      </p:sp>
      <p:sp>
        <p:nvSpPr>
          <p:cNvPr id="2" name="Title 1">
            <a:extLst>
              <a:ext uri="{FF2B5EF4-FFF2-40B4-BE49-F238E27FC236}">
                <a16:creationId xmlns:a16="http://schemas.microsoft.com/office/drawing/2014/main" id="{80376298-37D9-0449-397D-A4B0B93C6DF4}"/>
              </a:ext>
            </a:extLst>
          </p:cNvPr>
          <p:cNvSpPr>
            <a:spLocks noGrp="1"/>
          </p:cNvSpPr>
          <p:nvPr>
            <p:ph type="title"/>
          </p:nvPr>
        </p:nvSpPr>
        <p:spPr/>
        <p:txBody>
          <a:bodyPr/>
          <a:lstStyle/>
          <a:p>
            <a:r>
              <a:rPr lang="en-GB" dirty="0">
                <a:solidFill>
                  <a:schemeClr val="tx1"/>
                </a:solidFill>
              </a:rPr>
              <a:t>Plain English Summary</a:t>
            </a:r>
          </a:p>
        </p:txBody>
      </p:sp>
    </p:spTree>
    <p:extLst>
      <p:ext uri="{BB962C8B-B14F-4D97-AF65-F5344CB8AC3E}">
        <p14:creationId xmlns:p14="http://schemas.microsoft.com/office/powerpoint/2010/main" val="4275494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5DB64-6291-A9E4-CDB3-A752CB3C01D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CBC2AF9-E57C-7292-1005-5679811AB35A}"/>
              </a:ext>
            </a:extLst>
          </p:cNvPr>
          <p:cNvSpPr>
            <a:spLocks noGrp="1"/>
          </p:cNvSpPr>
          <p:nvPr>
            <p:ph idx="1"/>
          </p:nvPr>
        </p:nvSpPr>
        <p:spPr>
          <a:xfrm>
            <a:off x="395536" y="1059583"/>
            <a:ext cx="8208912" cy="3535040"/>
          </a:xfrm>
        </p:spPr>
        <p:txBody>
          <a:bodyPr/>
          <a:lstStyle/>
          <a:p>
            <a:r>
              <a:rPr lang="en-GB" sz="2400" dirty="0"/>
              <a:t>Typically 300-750 words in length</a:t>
            </a:r>
          </a:p>
          <a:p>
            <a:r>
              <a:rPr lang="en-GB" sz="2400" dirty="0"/>
              <a:t>So public understands the value of the research it is funding (often published publicly)</a:t>
            </a:r>
          </a:p>
          <a:p>
            <a:r>
              <a:rPr lang="en-GB" sz="2400" dirty="0"/>
              <a:t>Non-specialist reviewers, funders, policy makers and the media can understand the research</a:t>
            </a:r>
          </a:p>
          <a:p>
            <a:r>
              <a:rPr lang="en-GB" sz="2400" dirty="0"/>
              <a:t>Need for clarity and accessibility</a:t>
            </a:r>
          </a:p>
          <a:p>
            <a:r>
              <a:rPr lang="en-GB" sz="2400" dirty="0"/>
              <a:t>Avoid jargon, use active language &amp; keep sentences short</a:t>
            </a:r>
          </a:p>
          <a:p>
            <a:endParaRPr lang="en-GB" sz="2400" dirty="0"/>
          </a:p>
          <a:p>
            <a:endParaRPr lang="en-GB" sz="2400" dirty="0"/>
          </a:p>
        </p:txBody>
      </p:sp>
      <p:sp>
        <p:nvSpPr>
          <p:cNvPr id="2" name="Title 1">
            <a:extLst>
              <a:ext uri="{FF2B5EF4-FFF2-40B4-BE49-F238E27FC236}">
                <a16:creationId xmlns:a16="http://schemas.microsoft.com/office/drawing/2014/main" id="{55CA5EC3-FC3A-BF86-203E-9DC58F7456B9}"/>
              </a:ext>
            </a:extLst>
          </p:cNvPr>
          <p:cNvSpPr>
            <a:spLocks noGrp="1"/>
          </p:cNvSpPr>
          <p:nvPr>
            <p:ph type="title"/>
          </p:nvPr>
        </p:nvSpPr>
        <p:spPr>
          <a:xfrm>
            <a:off x="2339752" y="266588"/>
            <a:ext cx="6480720" cy="564578"/>
          </a:xfrm>
        </p:spPr>
        <p:txBody>
          <a:bodyPr/>
          <a:lstStyle/>
          <a:p>
            <a:r>
              <a:rPr lang="en-GB" dirty="0">
                <a:solidFill>
                  <a:schemeClr val="tx1"/>
                </a:solidFill>
              </a:rPr>
              <a:t>Plain English Summary – why?</a:t>
            </a:r>
          </a:p>
        </p:txBody>
      </p:sp>
    </p:spTree>
    <p:extLst>
      <p:ext uri="{BB962C8B-B14F-4D97-AF65-F5344CB8AC3E}">
        <p14:creationId xmlns:p14="http://schemas.microsoft.com/office/powerpoint/2010/main" val="3711886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A9FF5E1-E92E-9C93-A14A-CCEDDC2C2424}"/>
              </a:ext>
            </a:extLst>
          </p:cNvPr>
          <p:cNvSpPr>
            <a:spLocks noGrp="1"/>
          </p:cNvSpPr>
          <p:nvPr>
            <p:ph idx="1"/>
          </p:nvPr>
        </p:nvSpPr>
        <p:spPr/>
        <p:txBody>
          <a:bodyPr/>
          <a:lstStyle/>
          <a:p>
            <a:r>
              <a:rPr lang="en-GB" sz="2400" dirty="0"/>
              <a:t>The aim and objectives?</a:t>
            </a:r>
          </a:p>
          <a:p>
            <a:r>
              <a:rPr lang="en-GB" sz="2400" dirty="0"/>
              <a:t>The benefit to patients/carers?</a:t>
            </a:r>
          </a:p>
          <a:p>
            <a:r>
              <a:rPr lang="en-GB" sz="2400" dirty="0"/>
              <a:t>Why we need this research and what’s the scale of the problem?</a:t>
            </a:r>
          </a:p>
          <a:p>
            <a:r>
              <a:rPr lang="en-GB" sz="2400" dirty="0"/>
              <a:t>Key concepts – and which ones would you need to describe?</a:t>
            </a:r>
          </a:p>
          <a:p>
            <a:r>
              <a:rPr lang="en-GB" sz="2400" dirty="0"/>
              <a:t>Involvement of patients/public?</a:t>
            </a:r>
          </a:p>
        </p:txBody>
      </p:sp>
      <p:sp>
        <p:nvSpPr>
          <p:cNvPr id="3" name="Title 2">
            <a:extLst>
              <a:ext uri="{FF2B5EF4-FFF2-40B4-BE49-F238E27FC236}">
                <a16:creationId xmlns:a16="http://schemas.microsoft.com/office/drawing/2014/main" id="{B32A746C-2141-5DDC-83FD-AB928003A5ED}"/>
              </a:ext>
            </a:extLst>
          </p:cNvPr>
          <p:cNvSpPr>
            <a:spLocks noGrp="1"/>
          </p:cNvSpPr>
          <p:nvPr>
            <p:ph type="title"/>
          </p:nvPr>
        </p:nvSpPr>
        <p:spPr>
          <a:xfrm>
            <a:off x="2390845" y="266588"/>
            <a:ext cx="6264696" cy="564578"/>
          </a:xfrm>
        </p:spPr>
        <p:txBody>
          <a:bodyPr/>
          <a:lstStyle/>
          <a:p>
            <a:r>
              <a:rPr lang="en-GB" dirty="0"/>
              <a:t>Over to you - In plain English how would you describe…….</a:t>
            </a:r>
          </a:p>
        </p:txBody>
      </p:sp>
    </p:spTree>
    <p:extLst>
      <p:ext uri="{BB962C8B-B14F-4D97-AF65-F5344CB8AC3E}">
        <p14:creationId xmlns:p14="http://schemas.microsoft.com/office/powerpoint/2010/main" val="328799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21E3E0-6962-E6CE-35D3-2938DFDB1E19}"/>
              </a:ext>
            </a:extLst>
          </p:cNvPr>
          <p:cNvSpPr>
            <a:spLocks noGrp="1"/>
          </p:cNvSpPr>
          <p:nvPr>
            <p:ph idx="1"/>
          </p:nvPr>
        </p:nvSpPr>
        <p:spPr/>
        <p:txBody>
          <a:bodyPr/>
          <a:lstStyle/>
          <a:p>
            <a:r>
              <a:rPr lang="en-GB" sz="2400" dirty="0"/>
              <a:t>NB 15% of UK adults have a literacy level at or below that to be expected of 11 year olds</a:t>
            </a:r>
          </a:p>
          <a:p>
            <a:r>
              <a:rPr lang="en-GB" sz="2400" dirty="0"/>
              <a:t>Use a readability checker – looking for a Flesh Kincaid score of &gt;60 to be readable to general public</a:t>
            </a:r>
          </a:p>
          <a:p>
            <a:r>
              <a:rPr lang="en-GB" sz="2400" dirty="0"/>
              <a:t>Ask someone with no background or a non-medical/scientific background to read it</a:t>
            </a:r>
          </a:p>
          <a:p>
            <a:r>
              <a:rPr lang="en-GB" sz="2400" dirty="0"/>
              <a:t>Involve patients and carers in writing it</a:t>
            </a:r>
          </a:p>
          <a:p>
            <a:r>
              <a:rPr lang="en-GB" sz="2400" dirty="0"/>
              <a:t>Tools: </a:t>
            </a:r>
            <a:r>
              <a:rPr lang="en-GB" sz="2400" dirty="0">
                <a:hlinkClick r:id="rId2"/>
              </a:rPr>
              <a:t>https://www.nihr.ac.uk/documents/plain-english-summaries/27363</a:t>
            </a:r>
            <a:r>
              <a:rPr lang="en-GB" sz="2400" dirty="0"/>
              <a:t> </a:t>
            </a:r>
          </a:p>
          <a:p>
            <a:r>
              <a:rPr lang="en-GB" sz="2400" dirty="0"/>
              <a:t>https://hemingwayapp.com/</a:t>
            </a:r>
          </a:p>
          <a:p>
            <a:endParaRPr lang="en-GB" sz="2400" dirty="0"/>
          </a:p>
        </p:txBody>
      </p:sp>
      <p:sp>
        <p:nvSpPr>
          <p:cNvPr id="3" name="Title 2">
            <a:extLst>
              <a:ext uri="{FF2B5EF4-FFF2-40B4-BE49-F238E27FC236}">
                <a16:creationId xmlns:a16="http://schemas.microsoft.com/office/drawing/2014/main" id="{AD3C048B-7CE1-E405-2B69-29F4BE2D2748}"/>
              </a:ext>
            </a:extLst>
          </p:cNvPr>
          <p:cNvSpPr>
            <a:spLocks noGrp="1"/>
          </p:cNvSpPr>
          <p:nvPr>
            <p:ph type="title"/>
          </p:nvPr>
        </p:nvSpPr>
        <p:spPr/>
        <p:txBody>
          <a:bodyPr/>
          <a:lstStyle/>
          <a:p>
            <a:r>
              <a:rPr lang="en-GB" dirty="0"/>
              <a:t>When can you look for help?</a:t>
            </a:r>
          </a:p>
        </p:txBody>
      </p:sp>
    </p:spTree>
    <p:extLst>
      <p:ext uri="{BB962C8B-B14F-4D97-AF65-F5344CB8AC3E}">
        <p14:creationId xmlns:p14="http://schemas.microsoft.com/office/powerpoint/2010/main" val="888637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6F2B-C683-FA4D-F7F3-67D6A6C0BEAF}"/>
              </a:ext>
            </a:extLst>
          </p:cNvPr>
          <p:cNvSpPr>
            <a:spLocks noGrp="1"/>
          </p:cNvSpPr>
          <p:nvPr>
            <p:ph type="title"/>
          </p:nvPr>
        </p:nvSpPr>
        <p:spPr/>
        <p:txBody>
          <a:bodyPr/>
          <a:lstStyle/>
          <a:p>
            <a:r>
              <a:rPr lang="en-GB" dirty="0"/>
              <a:t>Developing your work plan</a:t>
            </a:r>
          </a:p>
        </p:txBody>
      </p:sp>
      <p:sp>
        <p:nvSpPr>
          <p:cNvPr id="3" name="Text Placeholder 2">
            <a:extLst>
              <a:ext uri="{FF2B5EF4-FFF2-40B4-BE49-F238E27FC236}">
                <a16:creationId xmlns:a16="http://schemas.microsoft.com/office/drawing/2014/main" id="{AA0D7DC2-2C64-7E64-3CB2-46DEF6C4D4B8}"/>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002182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E0836-2CB9-6ADA-285B-BAD13679394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B9EBB1-E795-F197-8B93-EA7205541AF3}"/>
              </a:ext>
            </a:extLst>
          </p:cNvPr>
          <p:cNvSpPr>
            <a:spLocks noGrp="1"/>
          </p:cNvSpPr>
          <p:nvPr>
            <p:ph type="title"/>
          </p:nvPr>
        </p:nvSpPr>
        <p:spPr/>
        <p:txBody>
          <a:bodyPr/>
          <a:lstStyle/>
          <a:p>
            <a:r>
              <a:rPr lang="en-GB" dirty="0">
                <a:solidFill>
                  <a:schemeClr val="tx1"/>
                </a:solidFill>
              </a:rPr>
              <a:t>Application for funding</a:t>
            </a:r>
          </a:p>
        </p:txBody>
      </p:sp>
      <p:sp>
        <p:nvSpPr>
          <p:cNvPr id="5" name="Text Placeholder 4">
            <a:extLst>
              <a:ext uri="{FF2B5EF4-FFF2-40B4-BE49-F238E27FC236}">
                <a16:creationId xmlns:a16="http://schemas.microsoft.com/office/drawing/2014/main" id="{2CE03C15-F24C-295E-E18E-1EC468FAB479}"/>
              </a:ext>
            </a:extLst>
          </p:cNvPr>
          <p:cNvSpPr>
            <a:spLocks noGrp="1"/>
          </p:cNvSpPr>
          <p:nvPr>
            <p:ph type="body" sz="quarter" idx="4294967295"/>
          </p:nvPr>
        </p:nvSpPr>
        <p:spPr>
          <a:xfrm>
            <a:off x="539552" y="843558"/>
            <a:ext cx="7839075" cy="2790825"/>
          </a:xfrm>
        </p:spPr>
        <p:txBody>
          <a:bodyPr/>
          <a:lstStyle/>
          <a:p>
            <a:pPr marL="0" indent="0">
              <a:lnSpc>
                <a:spcPct val="107000"/>
              </a:lnSpc>
              <a:spcAft>
                <a:spcPts val="800"/>
              </a:spcAft>
              <a:buNone/>
            </a:pPr>
            <a:r>
              <a:rPr lang="en-GB" sz="1600" b="1" dirty="0">
                <a:effectLst/>
                <a:ea typeface="Times New Roman" panose="02020603050405020304" pitchFamily="18" charset="0"/>
              </a:rPr>
              <a:t>Aim</a:t>
            </a:r>
          </a:p>
          <a:p>
            <a:pPr>
              <a:lnSpc>
                <a:spcPct val="107000"/>
              </a:lnSpc>
              <a:spcAft>
                <a:spcPts val="800"/>
              </a:spcAft>
            </a:pPr>
            <a:r>
              <a:rPr lang="en-GB" sz="1600" kern="100" dirty="0">
                <a:effectLst/>
                <a:ea typeface="Times New Roman" panose="02020603050405020304" pitchFamily="18" charset="0"/>
                <a:cs typeface="Times New Roman" panose="02020603050405020304" pitchFamily="18" charset="0"/>
              </a:rPr>
              <a:t>To further develop and evaluate an app designed to present culturally sensitive and accessible genetic information for the British Pakistani community to improve genetic literacy and facilitate equitable access to genetic services.</a:t>
            </a:r>
            <a:endParaRPr lang="en-GB" sz="1600"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1600" b="1" dirty="0">
                <a:effectLst/>
                <a:ea typeface="Times New Roman" panose="02020603050405020304" pitchFamily="18" charset="0"/>
              </a:rPr>
              <a:t>Objectives:</a:t>
            </a:r>
            <a:endParaRPr lang="en-GB" sz="1600" dirty="0">
              <a:effectLst/>
              <a:ea typeface="Calibri" panose="020F0502020204030204" pitchFamily="34" charset="0"/>
            </a:endParaRPr>
          </a:p>
          <a:p>
            <a:pPr marL="342900" lvl="0" indent="-342900">
              <a:lnSpc>
                <a:spcPct val="107000"/>
              </a:lnSpc>
              <a:spcAft>
                <a:spcPts val="800"/>
              </a:spcAft>
              <a:buFont typeface="+mj-lt"/>
              <a:buAutoNum type="arabicPeriod"/>
            </a:pPr>
            <a:r>
              <a:rPr lang="en-GB" sz="1600" u="none" strike="noStrike" dirty="0">
                <a:effectLst/>
                <a:ea typeface="Times New Roman" panose="02020603050405020304" pitchFamily="18" charset="0"/>
              </a:rPr>
              <a:t>To work in collaboration with members of the British Pakistani community as equal researchers in the project, developing research methods that are culturally appropriate and preferred by the community.</a:t>
            </a:r>
            <a:endParaRPr lang="en-GB" sz="1600" u="none" strike="noStrike" dirty="0">
              <a:effectLst/>
              <a:ea typeface="Calibri" panose="020F0502020204030204" pitchFamily="34" charset="0"/>
            </a:endParaRPr>
          </a:p>
          <a:p>
            <a:pPr marL="342900" lvl="0" indent="-342900">
              <a:lnSpc>
                <a:spcPct val="107000"/>
              </a:lnSpc>
              <a:spcAft>
                <a:spcPts val="800"/>
              </a:spcAft>
              <a:buFont typeface="+mj-lt"/>
              <a:buAutoNum type="arabicPeriod"/>
            </a:pPr>
            <a:r>
              <a:rPr lang="en-GB" sz="1600" u="none" strike="noStrike" dirty="0">
                <a:effectLst/>
                <a:ea typeface="Times New Roman" panose="02020603050405020304" pitchFamily="18" charset="0"/>
              </a:rPr>
              <a:t>To determine the acceptability of the content and usability of the app </a:t>
            </a:r>
            <a:r>
              <a:rPr lang="ar-SA" sz="1600" u="none" strike="noStrike" dirty="0">
                <a:solidFill>
                  <a:srgbClr val="101010"/>
                </a:solidFill>
                <a:effectLst/>
                <a:ea typeface="Times New Roman" panose="02020603050405020304" pitchFamily="18" charset="0"/>
              </a:rPr>
              <a:t>جِین</a:t>
            </a:r>
            <a:r>
              <a:rPr lang="en-GB" sz="1600" u="none" strike="noStrike" dirty="0">
                <a:solidFill>
                  <a:srgbClr val="101010"/>
                </a:solidFill>
                <a:effectLst/>
                <a:ea typeface="Times New Roman" panose="02020603050405020304" pitchFamily="18" charset="0"/>
              </a:rPr>
              <a:t> (Gene)</a:t>
            </a:r>
            <a:r>
              <a:rPr lang="en-GB" sz="1600" u="none" strike="noStrike" dirty="0">
                <a:effectLst/>
                <a:ea typeface="Times New Roman" panose="02020603050405020304" pitchFamily="18" charset="0"/>
              </a:rPr>
              <a:t> from the perspective of British Pakistani community members.</a:t>
            </a:r>
            <a:endParaRPr lang="en-GB" sz="1600" u="none" strike="noStrike" dirty="0">
              <a:effectLst/>
              <a:ea typeface="Calibri" panose="020F0502020204030204" pitchFamily="34" charset="0"/>
            </a:endParaRPr>
          </a:p>
          <a:p>
            <a:pPr marL="342900" lvl="0" indent="-342900">
              <a:lnSpc>
                <a:spcPct val="107000"/>
              </a:lnSpc>
              <a:spcAft>
                <a:spcPts val="800"/>
              </a:spcAft>
              <a:buFont typeface="+mj-lt"/>
              <a:buAutoNum type="arabicPeriod"/>
            </a:pPr>
            <a:r>
              <a:rPr lang="en-GB" sz="1600" u="none" strike="noStrike" dirty="0">
                <a:effectLst/>
                <a:ea typeface="Times New Roman" panose="02020603050405020304" pitchFamily="18" charset="0"/>
              </a:rPr>
              <a:t>To conduct a pilot feasibility study </a:t>
            </a:r>
            <a:r>
              <a:rPr lang="en-GB" sz="1600" dirty="0">
                <a:ea typeface="Times New Roman" panose="02020603050405020304" pitchFamily="18" charset="0"/>
              </a:rPr>
              <a:t>to trial the</a:t>
            </a:r>
            <a:r>
              <a:rPr lang="en-GB" sz="1600" u="none" strike="noStrike" dirty="0">
                <a:effectLst/>
                <a:ea typeface="Times New Roman" panose="02020603050405020304" pitchFamily="18" charset="0"/>
              </a:rPr>
              <a:t> implementation of the app to inform a larger-scale trial</a:t>
            </a:r>
            <a:endParaRPr lang="en-GB" sz="1600" u="none" strike="noStrike" dirty="0">
              <a:effectLst/>
              <a:ea typeface="Calibri" panose="020F0502020204030204" pitchFamily="34" charset="0"/>
            </a:endParaRPr>
          </a:p>
          <a:p>
            <a:endParaRPr lang="en-GB" sz="1600" dirty="0"/>
          </a:p>
        </p:txBody>
      </p:sp>
      <p:pic>
        <p:nvPicPr>
          <p:cNvPr id="6" name="Picture 5">
            <a:extLst>
              <a:ext uri="{FF2B5EF4-FFF2-40B4-BE49-F238E27FC236}">
                <a16:creationId xmlns:a16="http://schemas.microsoft.com/office/drawing/2014/main" id="{C549C806-0FC1-B475-AC11-CC49FC6DEEFA}"/>
              </a:ext>
            </a:extLst>
          </p:cNvPr>
          <p:cNvPicPr>
            <a:picLocks noChangeAspect="1"/>
          </p:cNvPicPr>
          <p:nvPr/>
        </p:nvPicPr>
        <p:blipFill>
          <a:blip r:embed="rId2"/>
          <a:stretch>
            <a:fillRect/>
          </a:stretch>
        </p:blipFill>
        <p:spPr>
          <a:xfrm>
            <a:off x="6660232" y="143331"/>
            <a:ext cx="2303537" cy="226810"/>
          </a:xfrm>
          <a:prstGeom prst="rect">
            <a:avLst/>
          </a:prstGeom>
        </p:spPr>
      </p:pic>
    </p:spTree>
    <p:extLst>
      <p:ext uri="{BB962C8B-B14F-4D97-AF65-F5344CB8AC3E}">
        <p14:creationId xmlns:p14="http://schemas.microsoft.com/office/powerpoint/2010/main" val="4203997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78C3E-53E7-46D6-B545-70B6713FDA84}"/>
              </a:ext>
            </a:extLst>
          </p:cNvPr>
          <p:cNvSpPr>
            <a:spLocks noGrp="1"/>
          </p:cNvSpPr>
          <p:nvPr>
            <p:ph type="title"/>
          </p:nvPr>
        </p:nvSpPr>
        <p:spPr>
          <a:xfrm>
            <a:off x="1979712" y="120252"/>
            <a:ext cx="8219256" cy="857250"/>
          </a:xfrm>
        </p:spPr>
        <p:txBody>
          <a:bodyPr/>
          <a:lstStyle/>
          <a:p>
            <a:r>
              <a:rPr lang="en-GB" dirty="0"/>
              <a:t>Think you have a solution – so what?</a:t>
            </a:r>
          </a:p>
        </p:txBody>
      </p:sp>
      <p:sp>
        <p:nvSpPr>
          <p:cNvPr id="3" name="Content Placeholder 2">
            <a:extLst>
              <a:ext uri="{FF2B5EF4-FFF2-40B4-BE49-F238E27FC236}">
                <a16:creationId xmlns:a16="http://schemas.microsoft.com/office/drawing/2014/main" id="{8949A3FB-927A-C29F-7774-FBE21B9276AE}"/>
              </a:ext>
            </a:extLst>
          </p:cNvPr>
          <p:cNvSpPr>
            <a:spLocks noGrp="1"/>
          </p:cNvSpPr>
          <p:nvPr>
            <p:ph idx="1"/>
          </p:nvPr>
        </p:nvSpPr>
        <p:spPr>
          <a:xfrm>
            <a:off x="107504" y="1275606"/>
            <a:ext cx="8661648" cy="2724950"/>
          </a:xfrm>
        </p:spPr>
        <p:txBody>
          <a:bodyPr/>
          <a:lstStyle/>
          <a:p>
            <a:r>
              <a:rPr lang="en-GB" dirty="0"/>
              <a:t>With a defined problem you are likely to develop a hypothesis of how your solution will address this problem. </a:t>
            </a:r>
          </a:p>
          <a:p>
            <a:r>
              <a:rPr lang="en-GB" dirty="0" err="1"/>
              <a:t>Eg</a:t>
            </a:r>
            <a:r>
              <a:rPr lang="en-GB" dirty="0"/>
              <a:t> </a:t>
            </a:r>
            <a:r>
              <a:rPr lang="en-GB" b="1" dirty="0">
                <a:solidFill>
                  <a:srgbClr val="FF0000"/>
                </a:solidFill>
              </a:rPr>
              <a:t>A hypothesis</a:t>
            </a:r>
            <a:r>
              <a:rPr lang="en-GB" dirty="0"/>
              <a:t>: “If we integrate acute &amp; primary care then will improve the population’s health and well being”</a:t>
            </a:r>
          </a:p>
          <a:p>
            <a:r>
              <a:rPr lang="en-GB" dirty="0"/>
              <a:t>You </a:t>
            </a:r>
            <a:r>
              <a:rPr lang="en-GB" b="1" dirty="0">
                <a:solidFill>
                  <a:srgbClr val="FF0000"/>
                </a:solidFill>
              </a:rPr>
              <a:t>can test this </a:t>
            </a:r>
            <a:r>
              <a:rPr lang="en-GB" dirty="0"/>
              <a:t>with the 5 Why’s approach:</a:t>
            </a:r>
          </a:p>
          <a:p>
            <a:endParaRPr lang="en-GB" dirty="0"/>
          </a:p>
        </p:txBody>
      </p:sp>
      <p:pic>
        <p:nvPicPr>
          <p:cNvPr id="5" name="Picture 4" descr="A colorful rectangular box with text&#10;&#10;Description automatically generated with medium confidence">
            <a:extLst>
              <a:ext uri="{FF2B5EF4-FFF2-40B4-BE49-F238E27FC236}">
                <a16:creationId xmlns:a16="http://schemas.microsoft.com/office/drawing/2014/main" id="{466EA53D-E7FD-82AF-C91D-4F9348CD50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768" y="3070528"/>
            <a:ext cx="3112584" cy="2039463"/>
          </a:xfrm>
          <a:prstGeom prst="rect">
            <a:avLst/>
          </a:prstGeom>
        </p:spPr>
      </p:pic>
    </p:spTree>
    <p:extLst>
      <p:ext uri="{BB962C8B-B14F-4D97-AF65-F5344CB8AC3E}">
        <p14:creationId xmlns:p14="http://schemas.microsoft.com/office/powerpoint/2010/main" val="1880539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B53455-4F4C-25B5-57F5-D7D11A985743}"/>
              </a:ext>
            </a:extLst>
          </p:cNvPr>
          <p:cNvSpPr>
            <a:spLocks noGrp="1"/>
          </p:cNvSpPr>
          <p:nvPr>
            <p:ph idx="1"/>
          </p:nvPr>
        </p:nvSpPr>
        <p:spPr>
          <a:xfrm>
            <a:off x="179512" y="943278"/>
            <a:ext cx="8229600" cy="3535040"/>
          </a:xfrm>
        </p:spPr>
        <p:txBody>
          <a:bodyPr/>
          <a:lstStyle/>
          <a:p>
            <a:r>
              <a:rPr lang="en-GB" sz="1800" b="0" i="0" dirty="0">
                <a:solidFill>
                  <a:srgbClr val="0B0C0C"/>
                </a:solidFill>
                <a:effectLst/>
                <a:latin typeface="+mn-lt"/>
              </a:rPr>
              <a:t>A logic model is a graphic which represents the theory of how an intervention produces its outcomes. It represents, in a simplified way, a hypothesis or ‘theory of change’ about how an intervention works.</a:t>
            </a:r>
            <a:endParaRPr lang="en-GB" sz="1800" dirty="0">
              <a:latin typeface="+mn-lt"/>
            </a:endParaRPr>
          </a:p>
          <a:p>
            <a:r>
              <a:rPr lang="en-GB" sz="1800" dirty="0"/>
              <a:t>Designing a programme/project needs to answer a multitude of questions and </a:t>
            </a:r>
            <a:r>
              <a:rPr lang="en-GB" sz="1800" b="1" dirty="0">
                <a:solidFill>
                  <a:srgbClr val="FF0000"/>
                </a:solidFill>
              </a:rPr>
              <a:t>specifically a funder will want to see the answers</a:t>
            </a:r>
            <a:r>
              <a:rPr lang="en-GB" sz="1800" dirty="0"/>
              <a:t>:</a:t>
            </a:r>
          </a:p>
          <a:p>
            <a:pPr lvl="1"/>
            <a:r>
              <a:rPr lang="en-GB" sz="1800" dirty="0"/>
              <a:t>What is the problem and why should we intervene?</a:t>
            </a:r>
          </a:p>
          <a:p>
            <a:pPr lvl="1"/>
            <a:r>
              <a:rPr lang="en-GB" sz="1800" dirty="0"/>
              <a:t>What outcomes are we ultimately likely to achieve?</a:t>
            </a:r>
          </a:p>
          <a:p>
            <a:pPr lvl="1"/>
            <a:r>
              <a:rPr lang="en-GB" sz="1800" dirty="0"/>
              <a:t>Given this what changes do we need to see?</a:t>
            </a:r>
          </a:p>
          <a:p>
            <a:pPr lvl="1"/>
            <a:r>
              <a:rPr lang="en-GB" sz="1800" dirty="0"/>
              <a:t>What activities do we think will achieve these outcomes and why will they?</a:t>
            </a:r>
          </a:p>
          <a:p>
            <a:pPr lvl="1"/>
            <a:r>
              <a:rPr lang="en-GB" sz="1800" dirty="0"/>
              <a:t>What resources are needed?</a:t>
            </a:r>
          </a:p>
          <a:p>
            <a:pPr lvl="1"/>
            <a:r>
              <a:rPr lang="en-GB" sz="1800" dirty="0"/>
              <a:t>How will we measure progress?</a:t>
            </a:r>
          </a:p>
          <a:p>
            <a:pPr lvl="1"/>
            <a:r>
              <a:rPr lang="en-GB" sz="1800" dirty="0"/>
              <a:t>Are there any assumptions?</a:t>
            </a:r>
          </a:p>
          <a:p>
            <a:endParaRPr lang="en-GB" sz="1800" dirty="0"/>
          </a:p>
        </p:txBody>
      </p:sp>
      <p:sp>
        <p:nvSpPr>
          <p:cNvPr id="3" name="Title 2">
            <a:extLst>
              <a:ext uri="{FF2B5EF4-FFF2-40B4-BE49-F238E27FC236}">
                <a16:creationId xmlns:a16="http://schemas.microsoft.com/office/drawing/2014/main" id="{336837FC-7B05-25AE-F02C-681BD0FBDF9E}"/>
              </a:ext>
            </a:extLst>
          </p:cNvPr>
          <p:cNvSpPr>
            <a:spLocks noGrp="1"/>
          </p:cNvSpPr>
          <p:nvPr>
            <p:ph type="title"/>
          </p:nvPr>
        </p:nvSpPr>
        <p:spPr/>
        <p:txBody>
          <a:bodyPr/>
          <a:lstStyle/>
          <a:p>
            <a:r>
              <a:rPr lang="en-GB" dirty="0"/>
              <a:t>Using Logic Models</a:t>
            </a:r>
          </a:p>
        </p:txBody>
      </p:sp>
    </p:spTree>
    <p:extLst>
      <p:ext uri="{BB962C8B-B14F-4D97-AF65-F5344CB8AC3E}">
        <p14:creationId xmlns:p14="http://schemas.microsoft.com/office/powerpoint/2010/main" val="104597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D3B01-A80B-6038-003E-3193E49350C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BFD81F-218D-CE8B-A304-76B4E55C673F}"/>
              </a:ext>
            </a:extLst>
          </p:cNvPr>
          <p:cNvSpPr>
            <a:spLocks noGrp="1"/>
          </p:cNvSpPr>
          <p:nvPr>
            <p:ph idx="1"/>
          </p:nvPr>
        </p:nvSpPr>
        <p:spPr/>
        <p:txBody>
          <a:bodyPr/>
          <a:lstStyle/>
          <a:p>
            <a:r>
              <a:rPr lang="en-GB" sz="2000" dirty="0"/>
              <a:t>They draw out the “If, then” filter</a:t>
            </a:r>
          </a:p>
          <a:p>
            <a:r>
              <a:rPr lang="en-GB" sz="2000" dirty="0" err="1"/>
              <a:t>Eg</a:t>
            </a:r>
            <a:r>
              <a:rPr lang="en-GB" sz="2000" dirty="0"/>
              <a:t>: “</a:t>
            </a:r>
            <a:r>
              <a:rPr lang="en-GB" sz="2000" b="1" dirty="0">
                <a:solidFill>
                  <a:srgbClr val="FF0000"/>
                </a:solidFill>
              </a:rPr>
              <a:t>if</a:t>
            </a:r>
            <a:r>
              <a:rPr lang="en-GB" sz="2000" dirty="0"/>
              <a:t> we deploy our app, </a:t>
            </a:r>
            <a:r>
              <a:rPr lang="en-GB" sz="2000" b="1" dirty="0">
                <a:solidFill>
                  <a:srgbClr val="FF0000"/>
                </a:solidFill>
              </a:rPr>
              <a:t>it will </a:t>
            </a:r>
            <a:r>
              <a:rPr lang="en-GB" sz="2000" dirty="0"/>
              <a:t>improve </a:t>
            </a:r>
            <a:r>
              <a:rPr lang="en-GB" sz="2000" b="1" dirty="0">
                <a:solidFill>
                  <a:srgbClr val="FF0000"/>
                </a:solidFill>
              </a:rPr>
              <a:t>understanding of genetics</a:t>
            </a:r>
            <a:r>
              <a:rPr lang="en-GB" sz="2000" dirty="0"/>
              <a:t> in the Pakistani community”</a:t>
            </a:r>
          </a:p>
          <a:p>
            <a:endParaRPr lang="en-GB" sz="2000" dirty="0"/>
          </a:p>
          <a:p>
            <a:endParaRPr lang="en-GB" sz="2000" dirty="0"/>
          </a:p>
        </p:txBody>
      </p:sp>
      <p:sp>
        <p:nvSpPr>
          <p:cNvPr id="3" name="Title 2">
            <a:extLst>
              <a:ext uri="{FF2B5EF4-FFF2-40B4-BE49-F238E27FC236}">
                <a16:creationId xmlns:a16="http://schemas.microsoft.com/office/drawing/2014/main" id="{80B91F52-B972-7DF6-D737-304F50C567C0}"/>
              </a:ext>
            </a:extLst>
          </p:cNvPr>
          <p:cNvSpPr>
            <a:spLocks noGrp="1"/>
          </p:cNvSpPr>
          <p:nvPr>
            <p:ph type="title"/>
          </p:nvPr>
        </p:nvSpPr>
        <p:spPr/>
        <p:txBody>
          <a:bodyPr/>
          <a:lstStyle/>
          <a:p>
            <a:r>
              <a:rPr lang="en-GB" dirty="0"/>
              <a:t>Using Logic Models</a:t>
            </a:r>
          </a:p>
        </p:txBody>
      </p:sp>
      <p:pic>
        <p:nvPicPr>
          <p:cNvPr id="5" name="Picture 4" descr="A diagram of a method of hypothesis&#10;&#10;Description automatically generated">
            <a:extLst>
              <a:ext uri="{FF2B5EF4-FFF2-40B4-BE49-F238E27FC236}">
                <a16:creationId xmlns:a16="http://schemas.microsoft.com/office/drawing/2014/main" id="{8E48C869-FB04-9882-AB88-71010E1B47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7676" y="2162924"/>
            <a:ext cx="4465320" cy="2628900"/>
          </a:xfrm>
          <a:prstGeom prst="rect">
            <a:avLst/>
          </a:prstGeom>
        </p:spPr>
      </p:pic>
    </p:spTree>
    <p:extLst>
      <p:ext uri="{BB962C8B-B14F-4D97-AF65-F5344CB8AC3E}">
        <p14:creationId xmlns:p14="http://schemas.microsoft.com/office/powerpoint/2010/main" val="3347528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0948C-11E8-00D1-F884-C283E1267CBB}"/>
            </a:ext>
          </a:extLst>
        </p:cNvPr>
        <p:cNvGrpSpPr/>
        <p:nvPr/>
      </p:nvGrpSpPr>
      <p:grpSpPr>
        <a:xfrm>
          <a:off x="0" y="0"/>
          <a:ext cx="0" cy="0"/>
          <a:chOff x="0" y="0"/>
          <a:chExt cx="0" cy="0"/>
        </a:xfrm>
      </p:grpSpPr>
      <p:pic>
        <p:nvPicPr>
          <p:cNvPr id="10" name="Picture 9" descr="A diagram of a computer flowchart&#10;&#10;Description automatically generated">
            <a:extLst>
              <a:ext uri="{FF2B5EF4-FFF2-40B4-BE49-F238E27FC236}">
                <a16:creationId xmlns:a16="http://schemas.microsoft.com/office/drawing/2014/main" id="{5802F329-929C-035E-CFF1-16D2E15B8A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2616" y="51470"/>
            <a:ext cx="10400791" cy="6093062"/>
          </a:xfrm>
          <a:prstGeom prst="rect">
            <a:avLst/>
          </a:prstGeom>
        </p:spPr>
      </p:pic>
      <p:sp>
        <p:nvSpPr>
          <p:cNvPr id="2" name="Title 1">
            <a:extLst>
              <a:ext uri="{FF2B5EF4-FFF2-40B4-BE49-F238E27FC236}">
                <a16:creationId xmlns:a16="http://schemas.microsoft.com/office/drawing/2014/main" id="{89CDF6F6-7D16-BFEB-98FB-C84B1954FD70}"/>
              </a:ext>
            </a:extLst>
          </p:cNvPr>
          <p:cNvSpPr>
            <a:spLocks noGrp="1"/>
          </p:cNvSpPr>
          <p:nvPr>
            <p:ph type="title"/>
          </p:nvPr>
        </p:nvSpPr>
        <p:spPr>
          <a:xfrm>
            <a:off x="3347864" y="4663405"/>
            <a:ext cx="8219256" cy="857250"/>
          </a:xfrm>
        </p:spPr>
        <p:txBody>
          <a:bodyPr/>
          <a:lstStyle/>
          <a:p>
            <a:r>
              <a:rPr lang="en-GB" dirty="0"/>
              <a:t>Developing a logic model</a:t>
            </a:r>
          </a:p>
        </p:txBody>
      </p:sp>
      <p:sp>
        <p:nvSpPr>
          <p:cNvPr id="3" name="TextBox 2">
            <a:extLst>
              <a:ext uri="{FF2B5EF4-FFF2-40B4-BE49-F238E27FC236}">
                <a16:creationId xmlns:a16="http://schemas.microsoft.com/office/drawing/2014/main" id="{FFEB94F4-59B1-B41B-4024-03D28A0EA7CD}"/>
              </a:ext>
            </a:extLst>
          </p:cNvPr>
          <p:cNvSpPr txBox="1"/>
          <p:nvPr/>
        </p:nvSpPr>
        <p:spPr>
          <a:xfrm>
            <a:off x="5073934" y="625869"/>
            <a:ext cx="1224136" cy="523220"/>
          </a:xfrm>
          <a:prstGeom prst="rect">
            <a:avLst/>
          </a:prstGeom>
          <a:solidFill>
            <a:schemeClr val="bg1"/>
          </a:solidFill>
        </p:spPr>
        <p:txBody>
          <a:bodyPr wrap="square" rtlCol="0">
            <a:spAutoFit/>
          </a:bodyPr>
          <a:lstStyle/>
          <a:p>
            <a:pPr algn="ctr"/>
            <a:r>
              <a:rPr lang="en-GB" sz="1400" dirty="0"/>
              <a:t>Short-term outcomes</a:t>
            </a:r>
          </a:p>
        </p:txBody>
      </p:sp>
      <p:sp>
        <p:nvSpPr>
          <p:cNvPr id="4" name="TextBox 3">
            <a:extLst>
              <a:ext uri="{FF2B5EF4-FFF2-40B4-BE49-F238E27FC236}">
                <a16:creationId xmlns:a16="http://schemas.microsoft.com/office/drawing/2014/main" id="{8FD7E33B-4BC6-A759-8D1C-42640A5B6863}"/>
              </a:ext>
            </a:extLst>
          </p:cNvPr>
          <p:cNvSpPr txBox="1"/>
          <p:nvPr/>
        </p:nvSpPr>
        <p:spPr>
          <a:xfrm>
            <a:off x="6321325" y="625869"/>
            <a:ext cx="1224136" cy="523220"/>
          </a:xfrm>
          <a:prstGeom prst="rect">
            <a:avLst/>
          </a:prstGeom>
          <a:solidFill>
            <a:schemeClr val="bg1"/>
          </a:solidFill>
        </p:spPr>
        <p:txBody>
          <a:bodyPr wrap="square" rtlCol="0">
            <a:spAutoFit/>
          </a:bodyPr>
          <a:lstStyle/>
          <a:p>
            <a:pPr algn="ctr"/>
            <a:r>
              <a:rPr lang="en-GB" sz="1400" dirty="0"/>
              <a:t>Medium-term outcomes</a:t>
            </a:r>
          </a:p>
        </p:txBody>
      </p:sp>
      <p:sp>
        <p:nvSpPr>
          <p:cNvPr id="5" name="TextBox 4">
            <a:extLst>
              <a:ext uri="{FF2B5EF4-FFF2-40B4-BE49-F238E27FC236}">
                <a16:creationId xmlns:a16="http://schemas.microsoft.com/office/drawing/2014/main" id="{3B1227F2-96A1-CB7E-17DA-FF01BDE027B1}"/>
              </a:ext>
            </a:extLst>
          </p:cNvPr>
          <p:cNvSpPr txBox="1"/>
          <p:nvPr/>
        </p:nvSpPr>
        <p:spPr>
          <a:xfrm>
            <a:off x="7568716" y="630031"/>
            <a:ext cx="1224136" cy="523220"/>
          </a:xfrm>
          <a:prstGeom prst="rect">
            <a:avLst/>
          </a:prstGeom>
          <a:solidFill>
            <a:schemeClr val="bg1"/>
          </a:solidFill>
        </p:spPr>
        <p:txBody>
          <a:bodyPr wrap="square" rtlCol="0">
            <a:spAutoFit/>
          </a:bodyPr>
          <a:lstStyle/>
          <a:p>
            <a:pPr algn="ctr"/>
            <a:r>
              <a:rPr lang="en-GB" sz="1400" dirty="0"/>
              <a:t>Long-term outcomes</a:t>
            </a:r>
          </a:p>
        </p:txBody>
      </p:sp>
    </p:spTree>
    <p:extLst>
      <p:ext uri="{BB962C8B-B14F-4D97-AF65-F5344CB8AC3E}">
        <p14:creationId xmlns:p14="http://schemas.microsoft.com/office/powerpoint/2010/main" val="324255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6121" y="3147814"/>
            <a:ext cx="7772400" cy="1102519"/>
          </a:xfrm>
        </p:spPr>
        <p:txBody>
          <a:bodyPr/>
          <a:lstStyle/>
          <a:p>
            <a:pPr algn="ctr"/>
            <a:br>
              <a:rPr lang="en-GB" sz="2400" dirty="0"/>
            </a:br>
            <a:br>
              <a:rPr lang="en-GB" sz="2400" dirty="0"/>
            </a:br>
            <a:r>
              <a:rPr lang="en-GB" sz="2400" dirty="0"/>
              <a:t>Professor Ang Davies </a:t>
            </a:r>
            <a:br>
              <a:rPr lang="en-GB" sz="2400" dirty="0"/>
            </a:br>
            <a:br>
              <a:rPr lang="en-GB" sz="2400" dirty="0"/>
            </a:br>
            <a:br>
              <a:rPr lang="en-GB" sz="2400" dirty="0"/>
            </a:br>
            <a:endParaRPr lang="en-GB" sz="2400" dirty="0"/>
          </a:p>
        </p:txBody>
      </p:sp>
      <p:sp>
        <p:nvSpPr>
          <p:cNvPr id="3" name="TextBox 2">
            <a:extLst>
              <a:ext uri="{FF2B5EF4-FFF2-40B4-BE49-F238E27FC236}">
                <a16:creationId xmlns:a16="http://schemas.microsoft.com/office/drawing/2014/main" id="{FA0DC9F1-E549-31C5-7D9E-D2B34667F50B}"/>
              </a:ext>
            </a:extLst>
          </p:cNvPr>
          <p:cNvSpPr txBox="1"/>
          <p:nvPr/>
        </p:nvSpPr>
        <p:spPr>
          <a:xfrm>
            <a:off x="1403648" y="1131590"/>
            <a:ext cx="6192688" cy="1815882"/>
          </a:xfrm>
          <a:prstGeom prst="rect">
            <a:avLst/>
          </a:prstGeom>
          <a:noFill/>
        </p:spPr>
        <p:txBody>
          <a:bodyPr wrap="square" rtlCol="0">
            <a:spAutoFit/>
          </a:bodyPr>
          <a:lstStyle/>
          <a:p>
            <a:pPr algn="ctr"/>
            <a:r>
              <a:rPr lang="en-GB" sz="2800" b="1" dirty="0">
                <a:effectLst/>
                <a:latin typeface="Calibri" panose="020F0502020204030204" pitchFamily="34" charset="0"/>
                <a:ea typeface="Calibri" panose="020F0502020204030204" pitchFamily="34" charset="0"/>
              </a:rPr>
              <a:t>Co-designing </a:t>
            </a:r>
            <a:r>
              <a:rPr lang="en-GB" sz="2800" b="1" dirty="0" err="1">
                <a:effectLst/>
                <a:latin typeface="Calibri" panose="020F0502020204030204" pitchFamily="34" charset="0"/>
                <a:ea typeface="Calibri" panose="020F0502020204030204" pitchFamily="34" charset="0"/>
              </a:rPr>
              <a:t>جِین</a:t>
            </a:r>
            <a:r>
              <a:rPr lang="en-GB" sz="2800" b="1" dirty="0">
                <a:effectLst/>
                <a:latin typeface="Calibri" panose="020F0502020204030204" pitchFamily="34" charset="0"/>
                <a:ea typeface="Calibri" panose="020F0502020204030204" pitchFamily="34" charset="0"/>
              </a:rPr>
              <a:t> (Gene) a genetics app to improve genetics understanding with the British Pakistani community</a:t>
            </a:r>
            <a:endParaRPr lang="en-GB" sz="2800" dirty="0">
              <a:effectLst/>
              <a:latin typeface="Calibri" panose="020F0502020204030204" pitchFamily="34" charset="0"/>
              <a:ea typeface="Calibri" panose="020F0502020204030204" pitchFamily="34" charset="0"/>
            </a:endParaRPr>
          </a:p>
          <a:p>
            <a:pPr algn="ctr"/>
            <a:endParaRPr lang="en-GB" sz="2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2F44EB5-B177-B858-2456-8F70C27763B4}"/>
              </a:ext>
            </a:extLst>
          </p:cNvPr>
          <p:cNvSpPr>
            <a:spLocks noGrp="1"/>
          </p:cNvSpPr>
          <p:nvPr>
            <p:ph idx="1"/>
          </p:nvPr>
        </p:nvSpPr>
        <p:spPr/>
        <p:txBody>
          <a:bodyPr/>
          <a:lstStyle/>
          <a:p>
            <a:endParaRPr lang="en-GB"/>
          </a:p>
        </p:txBody>
      </p:sp>
      <p:sp>
        <p:nvSpPr>
          <p:cNvPr id="2" name="Title 1">
            <a:extLst>
              <a:ext uri="{FF2B5EF4-FFF2-40B4-BE49-F238E27FC236}">
                <a16:creationId xmlns:a16="http://schemas.microsoft.com/office/drawing/2014/main" id="{7CC0AB9D-2BFA-94DC-861E-A9991B9800EE}"/>
              </a:ext>
            </a:extLst>
          </p:cNvPr>
          <p:cNvSpPr>
            <a:spLocks noGrp="1"/>
          </p:cNvSpPr>
          <p:nvPr>
            <p:ph type="title"/>
          </p:nvPr>
        </p:nvSpPr>
        <p:spPr>
          <a:xfrm>
            <a:off x="2411760" y="195257"/>
            <a:ext cx="6912768" cy="564578"/>
          </a:xfrm>
        </p:spPr>
        <p:txBody>
          <a:bodyPr/>
          <a:lstStyle/>
          <a:p>
            <a:r>
              <a:rPr lang="en-GB" dirty="0"/>
              <a:t>Over to you: Designing a study</a:t>
            </a:r>
          </a:p>
        </p:txBody>
      </p:sp>
      <p:pic>
        <p:nvPicPr>
          <p:cNvPr id="5" name="Picture 4">
            <a:extLst>
              <a:ext uri="{FF2B5EF4-FFF2-40B4-BE49-F238E27FC236}">
                <a16:creationId xmlns:a16="http://schemas.microsoft.com/office/drawing/2014/main" id="{C246EC75-04E1-E96A-E923-6467229E9842}"/>
              </a:ext>
            </a:extLst>
          </p:cNvPr>
          <p:cNvPicPr>
            <a:picLocks noChangeAspect="1"/>
          </p:cNvPicPr>
          <p:nvPr/>
        </p:nvPicPr>
        <p:blipFill>
          <a:blip r:embed="rId2"/>
          <a:stretch>
            <a:fillRect/>
          </a:stretch>
        </p:blipFill>
        <p:spPr>
          <a:xfrm>
            <a:off x="1259632" y="843558"/>
            <a:ext cx="4385072" cy="4416771"/>
          </a:xfrm>
          <a:prstGeom prst="rect">
            <a:avLst/>
          </a:prstGeom>
        </p:spPr>
      </p:pic>
      <p:sp>
        <p:nvSpPr>
          <p:cNvPr id="6" name="TextBox 5">
            <a:extLst>
              <a:ext uri="{FF2B5EF4-FFF2-40B4-BE49-F238E27FC236}">
                <a16:creationId xmlns:a16="http://schemas.microsoft.com/office/drawing/2014/main" id="{94759C24-51D3-B10E-0899-74DCFA0F2D2F}"/>
              </a:ext>
            </a:extLst>
          </p:cNvPr>
          <p:cNvSpPr txBox="1"/>
          <p:nvPr/>
        </p:nvSpPr>
        <p:spPr>
          <a:xfrm>
            <a:off x="5940152" y="1419622"/>
            <a:ext cx="2520280" cy="2862322"/>
          </a:xfrm>
          <a:prstGeom prst="rect">
            <a:avLst/>
          </a:prstGeom>
          <a:noFill/>
        </p:spPr>
        <p:txBody>
          <a:bodyPr wrap="square" rtlCol="0">
            <a:spAutoFit/>
          </a:bodyPr>
          <a:lstStyle/>
          <a:p>
            <a:pPr marL="285750" indent="-285750">
              <a:buFont typeface="Arial" panose="020B0604020202020204" pitchFamily="34" charset="0"/>
              <a:buChar char="•"/>
            </a:pPr>
            <a:r>
              <a:rPr lang="en-GB" dirty="0"/>
              <a:t>Are there any other outcomes you can think of?</a:t>
            </a:r>
          </a:p>
          <a:p>
            <a:pPr marL="285750" indent="-285750">
              <a:buFont typeface="Arial" panose="020B0604020202020204" pitchFamily="34" charset="0"/>
              <a:buChar char="•"/>
            </a:pPr>
            <a:r>
              <a:rPr lang="en-GB" dirty="0"/>
              <a:t>How would you measure these  and what methodologies might you use?</a:t>
            </a:r>
          </a:p>
          <a:p>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941594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6864C-2192-24F9-BE9B-F19EB32D0B36}"/>
              </a:ext>
            </a:extLst>
          </p:cNvPr>
          <p:cNvSpPr>
            <a:spLocks noGrp="1"/>
          </p:cNvSpPr>
          <p:nvPr>
            <p:ph type="title"/>
          </p:nvPr>
        </p:nvSpPr>
        <p:spPr>
          <a:xfrm>
            <a:off x="2051720" y="73693"/>
            <a:ext cx="8219256" cy="857250"/>
          </a:xfrm>
        </p:spPr>
        <p:txBody>
          <a:bodyPr/>
          <a:lstStyle/>
          <a:p>
            <a:r>
              <a:rPr lang="en-GB" dirty="0"/>
              <a:t>Over to you: What resources would you </a:t>
            </a:r>
            <a:br>
              <a:rPr lang="en-GB" dirty="0"/>
            </a:br>
            <a:r>
              <a:rPr lang="en-GB" dirty="0"/>
              <a:t>need?</a:t>
            </a:r>
          </a:p>
        </p:txBody>
      </p:sp>
      <p:sp>
        <p:nvSpPr>
          <p:cNvPr id="3" name="Content Placeholder 2">
            <a:extLst>
              <a:ext uri="{FF2B5EF4-FFF2-40B4-BE49-F238E27FC236}">
                <a16:creationId xmlns:a16="http://schemas.microsoft.com/office/drawing/2014/main" id="{BFF8FD93-A341-4E56-D44A-6B6A49EAACC3}"/>
              </a:ext>
            </a:extLst>
          </p:cNvPr>
          <p:cNvSpPr>
            <a:spLocks noGrp="1"/>
          </p:cNvSpPr>
          <p:nvPr>
            <p:ph idx="1"/>
          </p:nvPr>
        </p:nvSpPr>
        <p:spPr>
          <a:xfrm>
            <a:off x="611560" y="1491630"/>
            <a:ext cx="8229600" cy="2724950"/>
          </a:xfrm>
        </p:spPr>
        <p:txBody>
          <a:bodyPr/>
          <a:lstStyle/>
          <a:p>
            <a:r>
              <a:rPr lang="en-GB" dirty="0"/>
              <a:t>What resources would you need?</a:t>
            </a:r>
          </a:p>
          <a:p>
            <a:r>
              <a:rPr lang="en-GB" dirty="0"/>
              <a:t> Consider:</a:t>
            </a:r>
          </a:p>
          <a:p>
            <a:pPr lvl="1"/>
            <a:r>
              <a:rPr lang="en-GB" dirty="0"/>
              <a:t>People (their expertise)</a:t>
            </a:r>
          </a:p>
          <a:p>
            <a:pPr lvl="1"/>
            <a:r>
              <a:rPr lang="en-GB" dirty="0"/>
              <a:t>Equipment</a:t>
            </a:r>
          </a:p>
          <a:p>
            <a:pPr lvl="1"/>
            <a:r>
              <a:rPr lang="en-GB" dirty="0"/>
              <a:t>Training </a:t>
            </a:r>
          </a:p>
          <a:p>
            <a:pPr lvl="1"/>
            <a:r>
              <a:rPr lang="en-GB" dirty="0"/>
              <a:t>Collaborations</a:t>
            </a:r>
          </a:p>
          <a:p>
            <a:pPr lvl="1"/>
            <a:endParaRPr lang="en-GB" dirty="0"/>
          </a:p>
          <a:p>
            <a:r>
              <a:rPr lang="en-GB" dirty="0"/>
              <a:t>What assumptions have you made?</a:t>
            </a:r>
          </a:p>
        </p:txBody>
      </p:sp>
    </p:spTree>
    <p:extLst>
      <p:ext uri="{BB962C8B-B14F-4D97-AF65-F5344CB8AC3E}">
        <p14:creationId xmlns:p14="http://schemas.microsoft.com/office/powerpoint/2010/main" val="34425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D0C75-2F25-F722-5918-98268A74EB9E}"/>
              </a:ext>
            </a:extLst>
          </p:cNvPr>
          <p:cNvSpPr>
            <a:spLocks noGrp="1"/>
          </p:cNvSpPr>
          <p:nvPr>
            <p:ph type="title"/>
          </p:nvPr>
        </p:nvSpPr>
        <p:spPr>
          <a:xfrm>
            <a:off x="1979712" y="120252"/>
            <a:ext cx="8219256" cy="857250"/>
          </a:xfrm>
        </p:spPr>
        <p:txBody>
          <a:bodyPr/>
          <a:lstStyle/>
          <a:p>
            <a:r>
              <a:rPr lang="en-GB" dirty="0"/>
              <a:t>Resources</a:t>
            </a:r>
          </a:p>
        </p:txBody>
      </p:sp>
      <p:sp>
        <p:nvSpPr>
          <p:cNvPr id="3" name="Content Placeholder 2">
            <a:extLst>
              <a:ext uri="{FF2B5EF4-FFF2-40B4-BE49-F238E27FC236}">
                <a16:creationId xmlns:a16="http://schemas.microsoft.com/office/drawing/2014/main" id="{B8246116-FAB4-B6E7-22D2-946F1464E7CD}"/>
              </a:ext>
            </a:extLst>
          </p:cNvPr>
          <p:cNvSpPr>
            <a:spLocks noGrp="1"/>
          </p:cNvSpPr>
          <p:nvPr>
            <p:ph idx="1"/>
          </p:nvPr>
        </p:nvSpPr>
        <p:spPr>
          <a:xfrm>
            <a:off x="457200" y="1419622"/>
            <a:ext cx="8229600" cy="2724950"/>
          </a:xfrm>
        </p:spPr>
        <p:txBody>
          <a:bodyPr/>
          <a:lstStyle/>
          <a:p>
            <a:r>
              <a:rPr lang="en-GB" sz="2000" dirty="0">
                <a:hlinkClick r:id="rId2"/>
              </a:rPr>
              <a:t>https://www.midlandsandlancashirecsu.nhs.uk/images/Logic_Model_Guide_AGA_2262_ARTWORK_FINAL_07.09.16_1.pdf</a:t>
            </a:r>
            <a:endParaRPr lang="en-GB" sz="2000" dirty="0"/>
          </a:p>
          <a:p>
            <a:r>
              <a:rPr lang="en-GB" sz="2000" dirty="0">
                <a:hlinkClick r:id="rId3"/>
              </a:rPr>
              <a:t>https://www.gov.uk/guidance/evaluation-in-health-and-wellbeing-creating-a-logic-model</a:t>
            </a:r>
            <a:endParaRPr lang="en-GB" sz="2000" dirty="0"/>
          </a:p>
          <a:p>
            <a:r>
              <a:rPr lang="en-GB" sz="2000" b="0" i="0" dirty="0">
                <a:solidFill>
                  <a:srgbClr val="212121"/>
                </a:solidFill>
                <a:effectLst/>
              </a:rPr>
              <a:t>Moore et al., Process evaluation of complex interventions: Medical Research Council guidance. BMJ. 2015 Mar 19;350:h1258. </a:t>
            </a:r>
            <a:r>
              <a:rPr lang="en-GB" sz="2000" b="0" i="0" dirty="0" err="1">
                <a:solidFill>
                  <a:srgbClr val="212121"/>
                </a:solidFill>
                <a:effectLst/>
              </a:rPr>
              <a:t>doi</a:t>
            </a:r>
            <a:r>
              <a:rPr lang="en-GB" sz="2000" b="0" i="0" dirty="0">
                <a:solidFill>
                  <a:srgbClr val="212121"/>
                </a:solidFill>
                <a:effectLst/>
              </a:rPr>
              <a:t>: 10.1136/bmj.h1258. PMID: 25791983; PMCID: PMC4366184.</a:t>
            </a:r>
          </a:p>
          <a:p>
            <a:r>
              <a:rPr lang="en-GB" sz="2000" dirty="0">
                <a:solidFill>
                  <a:srgbClr val="212121"/>
                </a:solidFill>
              </a:rPr>
              <a:t>Contact your </a:t>
            </a:r>
            <a:r>
              <a:rPr lang="en-GB" sz="2000" dirty="0">
                <a:solidFill>
                  <a:srgbClr val="212121"/>
                </a:solidFill>
                <a:hlinkClick r:id="rId4"/>
              </a:rPr>
              <a:t>Research Support service</a:t>
            </a:r>
            <a:r>
              <a:rPr lang="en-GB" sz="2000" dirty="0">
                <a:solidFill>
                  <a:srgbClr val="212121"/>
                </a:solidFill>
              </a:rPr>
              <a:t> – free and confidential advice for applications in remit of NIHR</a:t>
            </a:r>
            <a:endParaRPr lang="en-GB" sz="2000" dirty="0"/>
          </a:p>
        </p:txBody>
      </p:sp>
    </p:spTree>
    <p:extLst>
      <p:ext uri="{BB962C8B-B14F-4D97-AF65-F5344CB8AC3E}">
        <p14:creationId xmlns:p14="http://schemas.microsoft.com/office/powerpoint/2010/main" val="1338240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81C122-15E1-49C1-A5C7-EB08CB8DEF89}"/>
              </a:ext>
            </a:extLst>
          </p:cNvPr>
          <p:cNvSpPr>
            <a:spLocks noGrp="1"/>
          </p:cNvSpPr>
          <p:nvPr>
            <p:ph type="title"/>
          </p:nvPr>
        </p:nvSpPr>
        <p:spPr>
          <a:xfrm>
            <a:off x="2195736" y="123076"/>
            <a:ext cx="6480720" cy="564578"/>
          </a:xfrm>
          <a:solidFill>
            <a:schemeClr val="bg1"/>
          </a:solidFill>
        </p:spPr>
        <p:txBody>
          <a:bodyPr/>
          <a:lstStyle/>
          <a:p>
            <a:r>
              <a:rPr lang="en-GB" dirty="0"/>
              <a:t>What Next?</a:t>
            </a:r>
          </a:p>
        </p:txBody>
      </p:sp>
      <p:sp>
        <p:nvSpPr>
          <p:cNvPr id="13" name="Content Placeholder 12">
            <a:extLst>
              <a:ext uri="{FF2B5EF4-FFF2-40B4-BE49-F238E27FC236}">
                <a16:creationId xmlns:a16="http://schemas.microsoft.com/office/drawing/2014/main" id="{7D06177B-F56E-E937-24C7-17AF1A3A5EA3}"/>
              </a:ext>
            </a:extLst>
          </p:cNvPr>
          <p:cNvSpPr>
            <a:spLocks noGrp="1"/>
          </p:cNvSpPr>
          <p:nvPr>
            <p:ph sz="quarter" idx="4294967295"/>
          </p:nvPr>
        </p:nvSpPr>
        <p:spPr>
          <a:xfrm>
            <a:off x="4443180" y="555526"/>
            <a:ext cx="4320480" cy="2311599"/>
          </a:xfrm>
        </p:spPr>
        <p:txBody>
          <a:bodyPr/>
          <a:lstStyle/>
          <a:p>
            <a:r>
              <a:rPr lang="en-GB" sz="2000" dirty="0"/>
              <a:t>Prioritisation of changes from feedback/finalise on </a:t>
            </a:r>
            <a:r>
              <a:rPr lang="en-GB" sz="2000" dirty="0" err="1"/>
              <a:t>IoS</a:t>
            </a:r>
            <a:r>
              <a:rPr lang="en-GB" sz="2000" dirty="0"/>
              <a:t> devices</a:t>
            </a:r>
          </a:p>
          <a:p>
            <a:r>
              <a:rPr lang="en-GB" sz="2000" dirty="0"/>
              <a:t>Ongoing user feedback from the community (more males)</a:t>
            </a:r>
          </a:p>
          <a:p>
            <a:r>
              <a:rPr lang="en-GB" sz="2000" dirty="0"/>
              <a:t>Observational studies/eye tracking</a:t>
            </a:r>
          </a:p>
          <a:p>
            <a:r>
              <a:rPr lang="en-GB" sz="2000" dirty="0"/>
              <a:t>Feasibility/Evaluation study with MFT</a:t>
            </a:r>
          </a:p>
          <a:p>
            <a:r>
              <a:rPr lang="en-GB" sz="2000" dirty="0"/>
              <a:t>How do we implement this into service and what's the impact?</a:t>
            </a:r>
          </a:p>
          <a:p>
            <a:r>
              <a:rPr lang="en-GB" sz="2000" dirty="0"/>
              <a:t>Ongoing co-design of research materials with the community</a:t>
            </a:r>
          </a:p>
          <a:p>
            <a:r>
              <a:rPr lang="en-GB" sz="2000" dirty="0"/>
              <a:t>Sustainability</a:t>
            </a:r>
          </a:p>
        </p:txBody>
      </p:sp>
      <p:pic>
        <p:nvPicPr>
          <p:cNvPr id="5" name="Picture 4" descr="A cartoon of a person&#10;&#10;Description automatically generated">
            <a:extLst>
              <a:ext uri="{FF2B5EF4-FFF2-40B4-BE49-F238E27FC236}">
                <a16:creationId xmlns:a16="http://schemas.microsoft.com/office/drawing/2014/main" id="{0F345B2D-3742-5AD5-8CBE-9D418B524D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5816" y="953501"/>
            <a:ext cx="1495988" cy="3916682"/>
          </a:xfrm>
          <a:prstGeom prst="rect">
            <a:avLst/>
          </a:prstGeom>
        </p:spPr>
      </p:pic>
      <p:pic>
        <p:nvPicPr>
          <p:cNvPr id="7" name="Picture 6" descr="A cartoon of a person&#10;&#10;Description automatically generated">
            <a:extLst>
              <a:ext uri="{FF2B5EF4-FFF2-40B4-BE49-F238E27FC236}">
                <a16:creationId xmlns:a16="http://schemas.microsoft.com/office/drawing/2014/main" id="{20A764B8-D4D3-C54C-727B-46AFF19A2F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70138" y="1059582"/>
            <a:ext cx="1114302" cy="3879342"/>
          </a:xfrm>
          <a:prstGeom prst="rect">
            <a:avLst/>
          </a:prstGeom>
        </p:spPr>
      </p:pic>
      <p:pic>
        <p:nvPicPr>
          <p:cNvPr id="9" name="Picture 8" descr="A person in blue shirt and blue pants&#10;&#10;Description automatically generated">
            <a:extLst>
              <a:ext uri="{FF2B5EF4-FFF2-40B4-BE49-F238E27FC236}">
                <a16:creationId xmlns:a16="http://schemas.microsoft.com/office/drawing/2014/main" id="{1440E7DB-FF36-7488-B554-B5A0FE9DD6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560" y="1059582"/>
            <a:ext cx="1042947" cy="3916682"/>
          </a:xfrm>
          <a:prstGeom prst="rect">
            <a:avLst/>
          </a:prstGeom>
        </p:spPr>
      </p:pic>
    </p:spTree>
    <p:extLst>
      <p:ext uri="{BB962C8B-B14F-4D97-AF65-F5344CB8AC3E}">
        <p14:creationId xmlns:p14="http://schemas.microsoft.com/office/powerpoint/2010/main" val="971069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0F6-BC8A-7183-1C1B-2C14F869FB15}"/>
              </a:ext>
            </a:extLst>
          </p:cNvPr>
          <p:cNvSpPr>
            <a:spLocks noGrp="1"/>
          </p:cNvSpPr>
          <p:nvPr>
            <p:ph type="title"/>
          </p:nvPr>
        </p:nvSpPr>
        <p:spPr/>
        <p:txBody>
          <a:bodyPr/>
          <a:lstStyle/>
          <a:p>
            <a:r>
              <a:rPr lang="en-GB" dirty="0"/>
              <a:t>Genetics APP</a:t>
            </a:r>
          </a:p>
        </p:txBody>
      </p:sp>
      <p:pic>
        <p:nvPicPr>
          <p:cNvPr id="3" name="Picture 2">
            <a:extLst>
              <a:ext uri="{FF2B5EF4-FFF2-40B4-BE49-F238E27FC236}">
                <a16:creationId xmlns:a16="http://schemas.microsoft.com/office/drawing/2014/main" id="{6DE2092D-A4AC-05D4-8199-D6E1411B0A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16616"/>
            <a:ext cx="2101012" cy="422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2246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DD2A7E6D-D847-7192-C305-3ACAEDDB42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2757124"/>
            <a:ext cx="3563813" cy="2028872"/>
          </a:xfrm>
          <a:prstGeom prst="rect">
            <a:avLst/>
          </a:prstGeom>
        </p:spPr>
      </p:pic>
      <p:sp>
        <p:nvSpPr>
          <p:cNvPr id="3" name="Title 2"/>
          <p:cNvSpPr>
            <a:spLocks noGrp="1"/>
          </p:cNvSpPr>
          <p:nvPr>
            <p:ph type="title"/>
          </p:nvPr>
        </p:nvSpPr>
        <p:spPr>
          <a:xfrm>
            <a:off x="2123728" y="337665"/>
            <a:ext cx="6264696" cy="564578"/>
          </a:xfrm>
        </p:spPr>
        <p:txBody>
          <a:bodyPr/>
          <a:lstStyle/>
          <a:p>
            <a:r>
              <a:rPr lang="en-GB" dirty="0"/>
              <a:t>Background to the app</a:t>
            </a:r>
          </a:p>
        </p:txBody>
      </p:sp>
      <p:sp>
        <p:nvSpPr>
          <p:cNvPr id="2" name="TextBox 1">
            <a:extLst>
              <a:ext uri="{FF2B5EF4-FFF2-40B4-BE49-F238E27FC236}">
                <a16:creationId xmlns:a16="http://schemas.microsoft.com/office/drawing/2014/main" id="{1B6F21B0-5311-B36D-7C8F-002511B65F23}"/>
              </a:ext>
            </a:extLst>
          </p:cNvPr>
          <p:cNvSpPr txBox="1"/>
          <p:nvPr/>
        </p:nvSpPr>
        <p:spPr>
          <a:xfrm>
            <a:off x="56255" y="1176525"/>
            <a:ext cx="8172325" cy="4247317"/>
          </a:xfrm>
          <a:prstGeom prst="rect">
            <a:avLst/>
          </a:prstGeom>
          <a:noFill/>
        </p:spPr>
        <p:txBody>
          <a:bodyPr wrap="square" rtlCol="0">
            <a:spAutoFit/>
          </a:bodyPr>
          <a:lstStyle/>
          <a:p>
            <a:r>
              <a:rPr lang="en-GB" dirty="0">
                <a:hlinkClick r:id="rId4"/>
              </a:rPr>
              <a:t>https://vimeo.com/niftyfoxcreative/review/751552554/ca0ec8f52c</a:t>
            </a:r>
            <a:endParaRPr lang="en-GB" dirty="0"/>
          </a:p>
          <a:p>
            <a:endParaRPr lang="en-GB" dirty="0"/>
          </a:p>
          <a:p>
            <a:pPr marL="285750" indent="-285750">
              <a:buFont typeface="Arial" panose="020B0604020202020204" pitchFamily="34" charset="0"/>
              <a:buChar char="•"/>
            </a:pPr>
            <a:r>
              <a:rPr lang="en-GB" dirty="0"/>
              <a:t>Gene has been co-created with the British Pakistani community in Blackburn with Darwen</a:t>
            </a:r>
          </a:p>
          <a:p>
            <a:pPr marL="285750" indent="-285750">
              <a:buFont typeface="Arial" panose="020B0604020202020204" pitchFamily="34" charset="0"/>
              <a:buChar char="•"/>
            </a:pPr>
            <a:r>
              <a:rPr lang="en-GB" dirty="0"/>
              <a:t>Cousin marriages are more common thus there is increased risk of recessive genetic conditions in this community</a:t>
            </a:r>
          </a:p>
          <a:p>
            <a:pPr marL="285750" indent="-285750">
              <a:buFont typeface="Arial" panose="020B0604020202020204" pitchFamily="34" charset="0"/>
              <a:buChar char="•"/>
            </a:pPr>
            <a:r>
              <a:rPr lang="en-GB" dirty="0"/>
              <a:t>Attendance at genetic clinics is poor  </a:t>
            </a:r>
          </a:p>
          <a:p>
            <a:pPr marL="285750" indent="-285750">
              <a:buFont typeface="Arial" panose="020B0604020202020204" pitchFamily="34" charset="0"/>
              <a:buChar char="•"/>
            </a:pPr>
            <a:r>
              <a:rPr lang="en-GB" dirty="0"/>
              <a:t>Support through genetic counselling can help inform marriage and prenatal decision making</a:t>
            </a:r>
          </a:p>
          <a:p>
            <a:pPr marL="285750" indent="-285750">
              <a:buFont typeface="Arial" panose="020B0604020202020204" pitchFamily="34" charset="0"/>
              <a:buChar char="•"/>
            </a:pPr>
            <a:r>
              <a:rPr lang="en-GB" dirty="0"/>
              <a:t>Currently there is a paucity of culturally appropriate information available related to genetics, genetic services and close cousin marriages</a:t>
            </a:r>
          </a:p>
          <a:p>
            <a:endParaRPr lang="en-GB" dirty="0"/>
          </a:p>
          <a:p>
            <a:pPr marL="285750" indent="-285750">
              <a:buFont typeface="Arial" panose="020B0604020202020204" pitchFamily="34" charset="0"/>
              <a:buChar char="•"/>
            </a:pPr>
            <a:r>
              <a:rPr lang="en-GB" b="1" dirty="0"/>
              <a:t>Our aim: to increase understanding of genetics in the community</a:t>
            </a:r>
          </a:p>
          <a:p>
            <a:endParaRPr lang="en-GB" dirty="0"/>
          </a:p>
        </p:txBody>
      </p:sp>
      <p:pic>
        <p:nvPicPr>
          <p:cNvPr id="7" name="Picture 6">
            <a:extLst>
              <a:ext uri="{FF2B5EF4-FFF2-40B4-BE49-F238E27FC236}">
                <a16:creationId xmlns:a16="http://schemas.microsoft.com/office/drawing/2014/main" id="{16B97CBC-C31E-A61F-6814-AF55A2610134}"/>
              </a:ext>
            </a:extLst>
          </p:cNvPr>
          <p:cNvPicPr>
            <a:picLocks noChangeAspect="1"/>
          </p:cNvPicPr>
          <p:nvPr/>
        </p:nvPicPr>
        <p:blipFill>
          <a:blip r:embed="rId5"/>
          <a:stretch>
            <a:fillRect/>
          </a:stretch>
        </p:blipFill>
        <p:spPr>
          <a:xfrm>
            <a:off x="7434026" y="4824128"/>
            <a:ext cx="1257143" cy="257143"/>
          </a:xfrm>
          <a:prstGeom prst="rect">
            <a:avLst/>
          </a:prstGeom>
        </p:spPr>
      </p:pic>
      <p:pic>
        <p:nvPicPr>
          <p:cNvPr id="10" name="Picture 9">
            <a:extLst>
              <a:ext uri="{FF2B5EF4-FFF2-40B4-BE49-F238E27FC236}">
                <a16:creationId xmlns:a16="http://schemas.microsoft.com/office/drawing/2014/main" id="{453A0494-254C-F5FA-8031-0F0CF0F5381E}"/>
              </a:ext>
            </a:extLst>
          </p:cNvPr>
          <p:cNvPicPr>
            <a:picLocks noChangeAspect="1"/>
          </p:cNvPicPr>
          <p:nvPr/>
        </p:nvPicPr>
        <p:blipFill>
          <a:blip r:embed="rId6"/>
          <a:stretch>
            <a:fillRect/>
          </a:stretch>
        </p:blipFill>
        <p:spPr>
          <a:xfrm>
            <a:off x="8099539" y="65106"/>
            <a:ext cx="972378" cy="1138492"/>
          </a:xfrm>
          <a:prstGeom prst="rect">
            <a:avLst/>
          </a:prstGeom>
        </p:spPr>
      </p:pic>
    </p:spTree>
    <p:extLst>
      <p:ext uri="{BB962C8B-B14F-4D97-AF65-F5344CB8AC3E}">
        <p14:creationId xmlns:p14="http://schemas.microsoft.com/office/powerpoint/2010/main" val="3565501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Vertical Scroll 45"/>
          <p:cNvSpPr/>
          <p:nvPr/>
        </p:nvSpPr>
        <p:spPr>
          <a:xfrm>
            <a:off x="7204562" y="3577242"/>
            <a:ext cx="1103101" cy="1497176"/>
          </a:xfrm>
          <a:prstGeom prst="verticalScroll">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52" name="Notched Right Arrow 51"/>
          <p:cNvSpPr/>
          <p:nvPr/>
        </p:nvSpPr>
        <p:spPr>
          <a:xfrm rot="928911" flipH="1" flipV="1">
            <a:off x="2051597" y="4362784"/>
            <a:ext cx="4892808" cy="145888"/>
          </a:xfrm>
          <a:prstGeom prst="notchedRightArrow">
            <a:avLst/>
          </a:prstGeom>
          <a:solidFill>
            <a:schemeClr val="accent6"/>
          </a:solidFill>
          <a:ln>
            <a:solidFill>
              <a:schemeClr val="accent6"/>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31" name="Chord 30"/>
          <p:cNvSpPr/>
          <p:nvPr/>
        </p:nvSpPr>
        <p:spPr>
          <a:xfrm rot="17717313">
            <a:off x="7064521" y="552699"/>
            <a:ext cx="1271239" cy="1778347"/>
          </a:xfrm>
          <a:prstGeom prst="chord">
            <a:avLst/>
          </a:prstGeom>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3" name="Notched Right Arrow 2"/>
          <p:cNvSpPr/>
          <p:nvPr/>
        </p:nvSpPr>
        <p:spPr>
          <a:xfrm>
            <a:off x="3917645" y="1200649"/>
            <a:ext cx="2136822" cy="256435"/>
          </a:xfrm>
          <a:prstGeom prst="notched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4" name="Oval 3"/>
          <p:cNvSpPr/>
          <p:nvPr/>
        </p:nvSpPr>
        <p:spPr>
          <a:xfrm>
            <a:off x="6849768" y="658325"/>
            <a:ext cx="1505415" cy="919976"/>
          </a:xfrm>
          <a:prstGeom prst="ellipse">
            <a:avLst/>
          </a:prstGeom>
          <a:solidFill>
            <a:schemeClr val="accent2">
              <a:lumMod val="60000"/>
              <a:lumOff val="40000"/>
            </a:schemeClr>
          </a:solidFill>
          <a:scene3d>
            <a:camera prst="orthographicFront"/>
            <a:lightRig rig="threePt" dir="t"/>
          </a:scene3d>
          <a:sp3d extrusionH="76200">
            <a:bevelT w="304800" h="342900" prst="relaxedInset"/>
            <a:bevelB w="152400" h="158750" prst="softRound"/>
            <a:extrusionClr>
              <a:schemeClr val="bg2">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nvGrpSpPr>
          <p:cNvPr id="10" name="Group 9"/>
          <p:cNvGrpSpPr/>
          <p:nvPr/>
        </p:nvGrpSpPr>
        <p:grpSpPr>
          <a:xfrm>
            <a:off x="7091537" y="471686"/>
            <a:ext cx="167268" cy="1003610"/>
            <a:chOff x="5218771" y="3546088"/>
            <a:chExt cx="535258" cy="2029522"/>
          </a:xfrm>
        </p:grpSpPr>
        <p:cxnSp>
          <p:nvCxnSpPr>
            <p:cNvPr id="6" name="Straight Connector 5"/>
            <p:cNvCxnSpPr/>
            <p:nvPr/>
          </p:nvCxnSpPr>
          <p:spPr>
            <a:xfrm>
              <a:off x="5508702" y="4259766"/>
              <a:ext cx="0" cy="1315844"/>
            </a:xfrm>
            <a:prstGeom prst="line">
              <a:avLst/>
            </a:prstGeom>
            <a:ln w="104775"/>
            <a:effectLst>
              <a:glow rad="101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5218771" y="3546088"/>
              <a:ext cx="535258" cy="7805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9" name="Oval 8"/>
            <p:cNvSpPr/>
            <p:nvPr/>
          </p:nvSpPr>
          <p:spPr>
            <a:xfrm>
              <a:off x="5384180" y="3702204"/>
              <a:ext cx="204439" cy="4683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grpSp>
        <p:nvGrpSpPr>
          <p:cNvPr id="11" name="Group 10"/>
          <p:cNvGrpSpPr/>
          <p:nvPr/>
        </p:nvGrpSpPr>
        <p:grpSpPr>
          <a:xfrm>
            <a:off x="7977942" y="464752"/>
            <a:ext cx="167268" cy="1003610"/>
            <a:chOff x="5218771" y="3546088"/>
            <a:chExt cx="535258" cy="2029522"/>
          </a:xfrm>
        </p:grpSpPr>
        <p:cxnSp>
          <p:nvCxnSpPr>
            <p:cNvPr id="12" name="Straight Connector 11"/>
            <p:cNvCxnSpPr/>
            <p:nvPr/>
          </p:nvCxnSpPr>
          <p:spPr>
            <a:xfrm>
              <a:off x="5508702" y="4259766"/>
              <a:ext cx="0" cy="1315844"/>
            </a:xfrm>
            <a:prstGeom prst="line">
              <a:avLst/>
            </a:prstGeom>
            <a:ln w="104775"/>
            <a:effectLst>
              <a:glow rad="101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5218771" y="3546088"/>
              <a:ext cx="535258" cy="7805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14" name="Oval 13"/>
            <p:cNvSpPr/>
            <p:nvPr/>
          </p:nvSpPr>
          <p:spPr>
            <a:xfrm>
              <a:off x="5384180" y="3702204"/>
              <a:ext cx="204439" cy="4683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grpSp>
        <p:nvGrpSpPr>
          <p:cNvPr id="15" name="Group 14"/>
          <p:cNvGrpSpPr/>
          <p:nvPr/>
        </p:nvGrpSpPr>
        <p:grpSpPr>
          <a:xfrm>
            <a:off x="7812823" y="195158"/>
            <a:ext cx="167268" cy="1003610"/>
            <a:chOff x="5218771" y="3546088"/>
            <a:chExt cx="535258" cy="2029522"/>
          </a:xfrm>
        </p:grpSpPr>
        <p:cxnSp>
          <p:nvCxnSpPr>
            <p:cNvPr id="16" name="Straight Connector 15"/>
            <p:cNvCxnSpPr/>
            <p:nvPr/>
          </p:nvCxnSpPr>
          <p:spPr>
            <a:xfrm>
              <a:off x="5508702" y="4259766"/>
              <a:ext cx="0" cy="1315844"/>
            </a:xfrm>
            <a:prstGeom prst="line">
              <a:avLst/>
            </a:prstGeom>
            <a:ln w="104775"/>
            <a:effectLst>
              <a:glow rad="101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5218771" y="3546088"/>
              <a:ext cx="535258" cy="7805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18" name="Oval 17"/>
            <p:cNvSpPr/>
            <p:nvPr/>
          </p:nvSpPr>
          <p:spPr>
            <a:xfrm>
              <a:off x="5384180" y="3702204"/>
              <a:ext cx="204439" cy="4683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grpSp>
        <p:nvGrpSpPr>
          <p:cNvPr id="19" name="Group 18"/>
          <p:cNvGrpSpPr/>
          <p:nvPr/>
        </p:nvGrpSpPr>
        <p:grpSpPr>
          <a:xfrm>
            <a:off x="7422836" y="161736"/>
            <a:ext cx="167268" cy="1003610"/>
            <a:chOff x="5218771" y="3546088"/>
            <a:chExt cx="535258" cy="2029522"/>
          </a:xfrm>
        </p:grpSpPr>
        <p:cxnSp>
          <p:nvCxnSpPr>
            <p:cNvPr id="20" name="Straight Connector 19"/>
            <p:cNvCxnSpPr/>
            <p:nvPr/>
          </p:nvCxnSpPr>
          <p:spPr>
            <a:xfrm>
              <a:off x="5508702" y="4259766"/>
              <a:ext cx="0" cy="1315844"/>
            </a:xfrm>
            <a:prstGeom prst="line">
              <a:avLst/>
            </a:prstGeom>
            <a:ln w="104775"/>
            <a:effectLst>
              <a:glow rad="101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218771" y="3546088"/>
              <a:ext cx="535258" cy="7805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22" name="Oval 21"/>
            <p:cNvSpPr/>
            <p:nvPr/>
          </p:nvSpPr>
          <p:spPr>
            <a:xfrm>
              <a:off x="5384180" y="3702204"/>
              <a:ext cx="204439" cy="4683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grpSp>
        <p:nvGrpSpPr>
          <p:cNvPr id="23" name="Group 22"/>
          <p:cNvGrpSpPr/>
          <p:nvPr/>
        </p:nvGrpSpPr>
        <p:grpSpPr>
          <a:xfrm>
            <a:off x="7635947" y="3865992"/>
            <a:ext cx="167268" cy="1003610"/>
            <a:chOff x="5218771" y="3546088"/>
            <a:chExt cx="535258" cy="2029522"/>
          </a:xfrm>
          <a:solidFill>
            <a:schemeClr val="bg1"/>
          </a:solidFill>
        </p:grpSpPr>
        <p:cxnSp>
          <p:nvCxnSpPr>
            <p:cNvPr id="24" name="Straight Connector 23"/>
            <p:cNvCxnSpPr/>
            <p:nvPr/>
          </p:nvCxnSpPr>
          <p:spPr>
            <a:xfrm>
              <a:off x="5508702" y="4259766"/>
              <a:ext cx="0" cy="1315844"/>
            </a:xfrm>
            <a:prstGeom prst="line">
              <a:avLst/>
            </a:prstGeom>
            <a:grpFill/>
            <a:ln w="104775"/>
            <a:effectLst>
              <a:glow rad="101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5218771" y="3546088"/>
              <a:ext cx="535258" cy="78058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26" name="Oval 25"/>
            <p:cNvSpPr/>
            <p:nvPr/>
          </p:nvSpPr>
          <p:spPr>
            <a:xfrm>
              <a:off x="5384180" y="3702204"/>
              <a:ext cx="204439" cy="468351"/>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grpSp>
        <p:nvGrpSpPr>
          <p:cNvPr id="27" name="Group 26"/>
          <p:cNvGrpSpPr/>
          <p:nvPr/>
        </p:nvGrpSpPr>
        <p:grpSpPr>
          <a:xfrm>
            <a:off x="7270478" y="506597"/>
            <a:ext cx="167268" cy="1003610"/>
            <a:chOff x="5218771" y="3546088"/>
            <a:chExt cx="535258" cy="2029522"/>
          </a:xfrm>
        </p:grpSpPr>
        <p:cxnSp>
          <p:nvCxnSpPr>
            <p:cNvPr id="28" name="Straight Connector 27"/>
            <p:cNvCxnSpPr/>
            <p:nvPr/>
          </p:nvCxnSpPr>
          <p:spPr>
            <a:xfrm>
              <a:off x="5508702" y="4259766"/>
              <a:ext cx="0" cy="1315844"/>
            </a:xfrm>
            <a:prstGeom prst="line">
              <a:avLst/>
            </a:prstGeom>
            <a:ln w="104775"/>
            <a:effectLst>
              <a:glow rad="101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5218771" y="3546088"/>
              <a:ext cx="535258" cy="7805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30" name="Oval 29"/>
            <p:cNvSpPr/>
            <p:nvPr/>
          </p:nvSpPr>
          <p:spPr>
            <a:xfrm>
              <a:off x="5384180" y="3702204"/>
              <a:ext cx="204439" cy="4683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sp>
        <p:nvSpPr>
          <p:cNvPr id="32" name="TextBox 31"/>
          <p:cNvSpPr txBox="1"/>
          <p:nvPr/>
        </p:nvSpPr>
        <p:spPr>
          <a:xfrm>
            <a:off x="3754001" y="504158"/>
            <a:ext cx="2860078" cy="830997"/>
          </a:xfrm>
          <a:prstGeom prst="rect">
            <a:avLst/>
          </a:prstGeom>
          <a:noFill/>
        </p:spPr>
        <p:txBody>
          <a:bodyPr wrap="none" rtlCol="0">
            <a:spAutoFit/>
          </a:bodyPr>
          <a:lstStyle/>
          <a:p>
            <a:r>
              <a:rPr lang="en-GB" sz="2400" b="1" dirty="0">
                <a:solidFill>
                  <a:prstClr val="black"/>
                </a:solidFill>
              </a:rPr>
              <a:t>Clinical Scientist:</a:t>
            </a:r>
          </a:p>
          <a:p>
            <a:r>
              <a:rPr lang="en-GB" sz="2400" b="1" dirty="0">
                <a:solidFill>
                  <a:prstClr val="black"/>
                </a:solidFill>
              </a:rPr>
              <a:t> </a:t>
            </a:r>
            <a:r>
              <a:rPr lang="en-GB" sz="2400" b="1" dirty="0" err="1">
                <a:solidFill>
                  <a:prstClr val="black"/>
                </a:solidFill>
              </a:rPr>
              <a:t>Bioinformatician</a:t>
            </a:r>
            <a:endParaRPr lang="en-GB" sz="2400" b="1" dirty="0">
              <a:solidFill>
                <a:prstClr val="black"/>
              </a:solidFill>
            </a:endParaRPr>
          </a:p>
        </p:txBody>
      </p:sp>
      <p:sp>
        <p:nvSpPr>
          <p:cNvPr id="33" name="TextBox 32"/>
          <p:cNvSpPr txBox="1"/>
          <p:nvPr/>
        </p:nvSpPr>
        <p:spPr>
          <a:xfrm rot="16200000">
            <a:off x="6920554" y="2243997"/>
            <a:ext cx="3455992" cy="830997"/>
          </a:xfrm>
          <a:prstGeom prst="rect">
            <a:avLst/>
          </a:prstGeom>
          <a:noFill/>
        </p:spPr>
        <p:txBody>
          <a:bodyPr wrap="square" rtlCol="0">
            <a:spAutoFit/>
          </a:bodyPr>
          <a:lstStyle/>
          <a:p>
            <a:r>
              <a:rPr lang="en-GB" sz="2400" b="1" dirty="0">
                <a:solidFill>
                  <a:prstClr val="black"/>
                </a:solidFill>
              </a:rPr>
              <a:t>Clinical Scientist:</a:t>
            </a:r>
          </a:p>
          <a:p>
            <a:r>
              <a:rPr lang="en-GB" sz="2400" b="1" dirty="0">
                <a:solidFill>
                  <a:prstClr val="black"/>
                </a:solidFill>
              </a:rPr>
              <a:t> Geneticist</a:t>
            </a:r>
          </a:p>
        </p:txBody>
      </p:sp>
      <p:sp>
        <p:nvSpPr>
          <p:cNvPr id="34" name="Notched Right Arrow 33"/>
          <p:cNvSpPr/>
          <p:nvPr/>
        </p:nvSpPr>
        <p:spPr>
          <a:xfrm rot="5400000">
            <a:off x="6941328" y="2725519"/>
            <a:ext cx="1323638" cy="260016"/>
          </a:xfrm>
          <a:prstGeom prst="notched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nvGrpSpPr>
          <p:cNvPr id="35" name="Group 34"/>
          <p:cNvGrpSpPr/>
          <p:nvPr/>
        </p:nvGrpSpPr>
        <p:grpSpPr>
          <a:xfrm>
            <a:off x="7594391" y="458918"/>
            <a:ext cx="167268" cy="1003610"/>
            <a:chOff x="5218771" y="3546088"/>
            <a:chExt cx="535258" cy="2029522"/>
          </a:xfrm>
          <a:solidFill>
            <a:schemeClr val="bg1"/>
          </a:solidFill>
        </p:grpSpPr>
        <p:cxnSp>
          <p:nvCxnSpPr>
            <p:cNvPr id="36" name="Straight Connector 35"/>
            <p:cNvCxnSpPr/>
            <p:nvPr/>
          </p:nvCxnSpPr>
          <p:spPr>
            <a:xfrm>
              <a:off x="5508702" y="4259766"/>
              <a:ext cx="0" cy="1315844"/>
            </a:xfrm>
            <a:prstGeom prst="line">
              <a:avLst/>
            </a:prstGeom>
            <a:grpFill/>
            <a:ln w="104775"/>
            <a:effectLst>
              <a:glow rad="101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5218771" y="3546088"/>
              <a:ext cx="535258" cy="780585"/>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38" name="Oval 37"/>
            <p:cNvSpPr/>
            <p:nvPr/>
          </p:nvSpPr>
          <p:spPr>
            <a:xfrm>
              <a:off x="5384180" y="3702204"/>
              <a:ext cx="204439" cy="468351"/>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sp>
        <p:nvSpPr>
          <p:cNvPr id="39" name="Notched Right Arrow 38"/>
          <p:cNvSpPr/>
          <p:nvPr/>
        </p:nvSpPr>
        <p:spPr>
          <a:xfrm rot="3688022" flipH="1">
            <a:off x="6355824" y="4221789"/>
            <a:ext cx="1021389" cy="214225"/>
          </a:xfrm>
          <a:prstGeom prst="notched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42" name="TextBox 41"/>
          <p:cNvSpPr txBox="1"/>
          <p:nvPr/>
        </p:nvSpPr>
        <p:spPr>
          <a:xfrm>
            <a:off x="432294" y="4524061"/>
            <a:ext cx="1507144" cy="461665"/>
          </a:xfrm>
          <a:prstGeom prst="rect">
            <a:avLst/>
          </a:prstGeom>
          <a:noFill/>
        </p:spPr>
        <p:txBody>
          <a:bodyPr wrap="none" rtlCol="0">
            <a:spAutoFit/>
          </a:bodyPr>
          <a:lstStyle/>
          <a:p>
            <a:r>
              <a:rPr lang="en-GB" sz="2400" b="1" dirty="0">
                <a:solidFill>
                  <a:prstClr val="black"/>
                </a:solidFill>
              </a:rPr>
              <a:t>Clinician</a:t>
            </a:r>
          </a:p>
        </p:txBody>
      </p:sp>
      <p:sp>
        <p:nvSpPr>
          <p:cNvPr id="50" name="Notched Right Arrow 49"/>
          <p:cNvSpPr/>
          <p:nvPr/>
        </p:nvSpPr>
        <p:spPr>
          <a:xfrm rot="7543443" flipH="1">
            <a:off x="1835286" y="2191384"/>
            <a:ext cx="1241523" cy="342541"/>
          </a:xfrm>
          <a:prstGeom prst="notchedRigh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51" name="TextBox 50"/>
          <p:cNvSpPr txBox="1"/>
          <p:nvPr/>
        </p:nvSpPr>
        <p:spPr>
          <a:xfrm>
            <a:off x="247108" y="1783640"/>
            <a:ext cx="2114040" cy="830997"/>
          </a:xfrm>
          <a:prstGeom prst="rect">
            <a:avLst/>
          </a:prstGeom>
          <a:noFill/>
        </p:spPr>
        <p:txBody>
          <a:bodyPr wrap="none" rtlCol="0">
            <a:spAutoFit/>
          </a:bodyPr>
          <a:lstStyle/>
          <a:p>
            <a:r>
              <a:rPr lang="en-GB" sz="2400" b="1" dirty="0">
                <a:solidFill>
                  <a:prstClr val="black"/>
                </a:solidFill>
              </a:rPr>
              <a:t>Genome</a:t>
            </a:r>
          </a:p>
          <a:p>
            <a:r>
              <a:rPr lang="en-GB" sz="2400" b="1" dirty="0">
                <a:solidFill>
                  <a:prstClr val="black"/>
                </a:solidFill>
              </a:rPr>
              <a:t>Technologist</a:t>
            </a:r>
          </a:p>
        </p:txBody>
      </p:sp>
      <p:sp>
        <p:nvSpPr>
          <p:cNvPr id="48" name="TextBox 47"/>
          <p:cNvSpPr txBox="1"/>
          <p:nvPr/>
        </p:nvSpPr>
        <p:spPr>
          <a:xfrm>
            <a:off x="4297062" y="3421768"/>
            <a:ext cx="1460656" cy="461665"/>
          </a:xfrm>
          <a:prstGeom prst="rect">
            <a:avLst/>
          </a:prstGeom>
          <a:noFill/>
        </p:spPr>
        <p:txBody>
          <a:bodyPr wrap="none" rtlCol="0">
            <a:spAutoFit/>
          </a:bodyPr>
          <a:lstStyle/>
          <a:p>
            <a:r>
              <a:rPr lang="en-GB" sz="2400" b="1" dirty="0">
                <a:solidFill>
                  <a:prstClr val="black"/>
                </a:solidFill>
              </a:rPr>
              <a:t>Patients</a:t>
            </a:r>
          </a:p>
        </p:txBody>
      </p:sp>
      <p:pic>
        <p:nvPicPr>
          <p:cNvPr id="10242" name="Picture 2" descr="http://static.giantbomb.com/uploads/scale_small/1/17172/1074014-haystack.jpg"/>
          <p:cNvPicPr>
            <a:picLocks noChangeAspect="1" noChangeArrowheads="1"/>
          </p:cNvPicPr>
          <p:nvPr/>
        </p:nvPicPr>
        <p:blipFill rotWithShape="1">
          <a:blip r:embed="rId2">
            <a:extLst>
              <a:ext uri="{28A0092B-C50C-407E-A947-70E740481C1C}">
                <a14:useLocalDpi xmlns:a14="http://schemas.microsoft.com/office/drawing/2010/main" val="0"/>
              </a:ext>
            </a:extLst>
          </a:blip>
          <a:srcRect l="6223" t="12680" r="9131" b="-1636"/>
          <a:stretch/>
        </p:blipFill>
        <p:spPr bwMode="auto">
          <a:xfrm>
            <a:off x="343190" y="81000"/>
            <a:ext cx="3096000" cy="1701000"/>
          </a:xfrm>
          <a:prstGeom prst="rect">
            <a:avLst/>
          </a:prstGeom>
          <a:noFill/>
          <a:effectLst>
            <a:glow rad="139700">
              <a:schemeClr val="accent1">
                <a:satMod val="175000"/>
                <a:alpha val="62000"/>
              </a:schemeClr>
            </a:glow>
          </a:effectLst>
          <a:extLst>
            <a:ext uri="{909E8E84-426E-40DD-AFC4-6F175D3DCCD1}">
              <a14:hiddenFill xmlns:a14="http://schemas.microsoft.com/office/drawing/2010/main">
                <a:solidFill>
                  <a:srgbClr val="FFFFFF"/>
                </a:solidFill>
              </a14:hiddenFill>
            </a:ext>
          </a:extLst>
        </p:spPr>
      </p:pic>
      <p:sp>
        <p:nvSpPr>
          <p:cNvPr id="2" name="Left Arrow 1"/>
          <p:cNvSpPr/>
          <p:nvPr/>
        </p:nvSpPr>
        <p:spPr>
          <a:xfrm>
            <a:off x="2052902" y="3021467"/>
            <a:ext cx="1582995" cy="169130"/>
          </a:xfrm>
          <a:prstGeom prst="lef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5881061" y="2706531"/>
            <a:ext cx="1827744" cy="1200329"/>
          </a:xfrm>
          <a:prstGeom prst="rect">
            <a:avLst/>
          </a:prstGeom>
          <a:noFill/>
        </p:spPr>
        <p:txBody>
          <a:bodyPr wrap="none" rtlCol="0">
            <a:spAutoFit/>
          </a:bodyPr>
          <a:lstStyle/>
          <a:p>
            <a:endParaRPr lang="en-GB" sz="2400" b="1" dirty="0">
              <a:solidFill>
                <a:prstClr val="black"/>
              </a:solidFill>
            </a:endParaRPr>
          </a:p>
          <a:p>
            <a:r>
              <a:rPr lang="en-GB" sz="2400" b="1" dirty="0">
                <a:solidFill>
                  <a:prstClr val="black"/>
                </a:solidFill>
              </a:rPr>
              <a:t>Genetic </a:t>
            </a:r>
          </a:p>
          <a:p>
            <a:r>
              <a:rPr lang="en-GB" sz="2400" b="1" dirty="0">
                <a:solidFill>
                  <a:prstClr val="black"/>
                </a:solidFill>
              </a:rPr>
              <a:t>Counsellor</a:t>
            </a:r>
          </a:p>
        </p:txBody>
      </p:sp>
      <p:sp>
        <p:nvSpPr>
          <p:cNvPr id="53" name="Left Arrow 52"/>
          <p:cNvSpPr/>
          <p:nvPr/>
        </p:nvSpPr>
        <p:spPr>
          <a:xfrm flipH="1">
            <a:off x="2120894" y="3262379"/>
            <a:ext cx="1582995" cy="169130"/>
          </a:xfrm>
          <a:prstGeom prst="left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p:cNvSpPr txBox="1"/>
          <p:nvPr/>
        </p:nvSpPr>
        <p:spPr>
          <a:xfrm>
            <a:off x="2073577" y="3370347"/>
            <a:ext cx="1947328" cy="461665"/>
          </a:xfrm>
          <a:prstGeom prst="rect">
            <a:avLst/>
          </a:prstGeom>
          <a:noFill/>
        </p:spPr>
        <p:txBody>
          <a:bodyPr wrap="none" rtlCol="0">
            <a:spAutoFit/>
          </a:bodyPr>
          <a:lstStyle/>
          <a:p>
            <a:r>
              <a:rPr lang="en-GB" sz="2400" b="1" dirty="0">
                <a:solidFill>
                  <a:prstClr val="black"/>
                </a:solidFill>
              </a:rPr>
              <a:t>Treatment?</a:t>
            </a:r>
          </a:p>
        </p:txBody>
      </p:sp>
      <p:pic>
        <p:nvPicPr>
          <p:cNvPr id="7" name="Picture 6">
            <a:extLst>
              <a:ext uri="{FF2B5EF4-FFF2-40B4-BE49-F238E27FC236}">
                <a16:creationId xmlns:a16="http://schemas.microsoft.com/office/drawing/2014/main" id="{D873A283-C778-9E4F-BDB7-D431090E10E8}"/>
              </a:ext>
            </a:extLst>
          </p:cNvPr>
          <p:cNvPicPr>
            <a:picLocks noChangeAspect="1"/>
          </p:cNvPicPr>
          <p:nvPr/>
        </p:nvPicPr>
        <p:blipFill>
          <a:blip r:embed="rId3"/>
          <a:stretch>
            <a:fillRect/>
          </a:stretch>
        </p:blipFill>
        <p:spPr>
          <a:xfrm>
            <a:off x="4410736" y="1506183"/>
            <a:ext cx="537119" cy="2016553"/>
          </a:xfrm>
          <a:prstGeom prst="rect">
            <a:avLst/>
          </a:prstGeom>
        </p:spPr>
      </p:pic>
      <p:pic>
        <p:nvPicPr>
          <p:cNvPr id="41" name="Picture 40">
            <a:extLst>
              <a:ext uri="{FF2B5EF4-FFF2-40B4-BE49-F238E27FC236}">
                <a16:creationId xmlns:a16="http://schemas.microsoft.com/office/drawing/2014/main" id="{14E2A850-6A2E-4123-1276-7A281D57766B}"/>
              </a:ext>
            </a:extLst>
          </p:cNvPr>
          <p:cNvPicPr>
            <a:picLocks noChangeAspect="1"/>
          </p:cNvPicPr>
          <p:nvPr/>
        </p:nvPicPr>
        <p:blipFill>
          <a:blip r:embed="rId4"/>
          <a:stretch>
            <a:fillRect/>
          </a:stretch>
        </p:blipFill>
        <p:spPr>
          <a:xfrm>
            <a:off x="5017742" y="1510604"/>
            <a:ext cx="584326" cy="2030772"/>
          </a:xfrm>
          <a:prstGeom prst="rect">
            <a:avLst/>
          </a:prstGeom>
        </p:spPr>
      </p:pic>
      <p:pic>
        <p:nvPicPr>
          <p:cNvPr id="43" name="Picture 42">
            <a:extLst>
              <a:ext uri="{FF2B5EF4-FFF2-40B4-BE49-F238E27FC236}">
                <a16:creationId xmlns:a16="http://schemas.microsoft.com/office/drawing/2014/main" id="{D52A5FAB-5C76-9529-A899-9CB038F83DE1}"/>
              </a:ext>
            </a:extLst>
          </p:cNvPr>
          <p:cNvPicPr>
            <a:picLocks noChangeAspect="1"/>
          </p:cNvPicPr>
          <p:nvPr/>
        </p:nvPicPr>
        <p:blipFill>
          <a:blip r:embed="rId5"/>
          <a:stretch>
            <a:fillRect/>
          </a:stretch>
        </p:blipFill>
        <p:spPr>
          <a:xfrm>
            <a:off x="853440" y="2706531"/>
            <a:ext cx="724179" cy="1892874"/>
          </a:xfrm>
          <a:prstGeom prst="rect">
            <a:avLst/>
          </a:prstGeom>
        </p:spPr>
      </p:pic>
    </p:spTree>
    <p:extLst>
      <p:ext uri="{BB962C8B-B14F-4D97-AF65-F5344CB8AC3E}">
        <p14:creationId xmlns:p14="http://schemas.microsoft.com/office/powerpoint/2010/main" val="728784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20FA96-1B2F-41D9-9E32-88777562D3B7}"/>
              </a:ext>
            </a:extLst>
          </p:cNvPr>
          <p:cNvSpPr>
            <a:spLocks noGrp="1"/>
          </p:cNvSpPr>
          <p:nvPr>
            <p:ph type="title"/>
          </p:nvPr>
        </p:nvSpPr>
        <p:spPr>
          <a:xfrm>
            <a:off x="1119815" y="210482"/>
            <a:ext cx="6480720" cy="564578"/>
          </a:xfrm>
        </p:spPr>
        <p:txBody>
          <a:bodyPr/>
          <a:lstStyle/>
          <a:p>
            <a:pPr algn="ctr"/>
            <a:r>
              <a:rPr lang="en-GB" dirty="0"/>
              <a:t>Creating a Genetics App</a:t>
            </a:r>
          </a:p>
        </p:txBody>
      </p:sp>
      <p:sp>
        <p:nvSpPr>
          <p:cNvPr id="2" name="Content Placeholder 1">
            <a:extLst>
              <a:ext uri="{FF2B5EF4-FFF2-40B4-BE49-F238E27FC236}">
                <a16:creationId xmlns:a16="http://schemas.microsoft.com/office/drawing/2014/main" id="{39C79F5B-F8A8-42D2-94FD-17209E136C27}"/>
              </a:ext>
            </a:extLst>
          </p:cNvPr>
          <p:cNvSpPr>
            <a:spLocks noGrp="1"/>
          </p:cNvSpPr>
          <p:nvPr>
            <p:ph idx="4294967295"/>
          </p:nvPr>
        </p:nvSpPr>
        <p:spPr>
          <a:xfrm>
            <a:off x="0" y="1058863"/>
            <a:ext cx="8229600" cy="4084637"/>
          </a:xfrm>
        </p:spPr>
        <p:txBody>
          <a:bodyPr/>
          <a:lstStyle/>
          <a:p>
            <a:pPr marL="0" indent="0">
              <a:buNone/>
            </a:pPr>
            <a:endParaRPr lang="en-GB" dirty="0"/>
          </a:p>
          <a:p>
            <a:endParaRPr lang="en-GB" dirty="0"/>
          </a:p>
          <a:p>
            <a:endParaRPr lang="en-GB" dirty="0"/>
          </a:p>
        </p:txBody>
      </p:sp>
      <p:graphicFrame>
        <p:nvGraphicFramePr>
          <p:cNvPr id="6" name="Diagram 5">
            <a:extLst>
              <a:ext uri="{FF2B5EF4-FFF2-40B4-BE49-F238E27FC236}">
                <a16:creationId xmlns:a16="http://schemas.microsoft.com/office/drawing/2014/main" id="{1096C315-98CC-DD14-1A01-51EB3D5B3F44}"/>
              </a:ext>
            </a:extLst>
          </p:cNvPr>
          <p:cNvGraphicFramePr/>
          <p:nvPr>
            <p:extLst>
              <p:ext uri="{D42A27DB-BD31-4B8C-83A1-F6EECF244321}">
                <p14:modId xmlns:p14="http://schemas.microsoft.com/office/powerpoint/2010/main" val="1236657149"/>
              </p:ext>
            </p:extLst>
          </p:nvPr>
        </p:nvGraphicFramePr>
        <p:xfrm>
          <a:off x="386058" y="934616"/>
          <a:ext cx="5352256" cy="325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Arrow: Right 6">
            <a:extLst>
              <a:ext uri="{FF2B5EF4-FFF2-40B4-BE49-F238E27FC236}">
                <a16:creationId xmlns:a16="http://schemas.microsoft.com/office/drawing/2014/main" id="{C0F4BF0F-1A98-6CAB-88A9-8BB7FAD62BB6}"/>
              </a:ext>
            </a:extLst>
          </p:cNvPr>
          <p:cNvSpPr/>
          <p:nvPr/>
        </p:nvSpPr>
        <p:spPr>
          <a:xfrm>
            <a:off x="4422123" y="2178355"/>
            <a:ext cx="999600"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5757C969-1E1C-0285-43E5-84F3BE982FD8}"/>
              </a:ext>
            </a:extLst>
          </p:cNvPr>
          <p:cNvGrpSpPr/>
          <p:nvPr/>
        </p:nvGrpSpPr>
        <p:grpSpPr>
          <a:xfrm>
            <a:off x="5489274" y="2008971"/>
            <a:ext cx="1685647" cy="842823"/>
            <a:chOff x="3225408" y="2412253"/>
            <a:chExt cx="1685647" cy="842823"/>
          </a:xfrm>
          <a:effectLst/>
        </p:grpSpPr>
        <p:sp>
          <p:nvSpPr>
            <p:cNvPr id="11" name="Rectangle: Rounded Corners 10">
              <a:extLst>
                <a:ext uri="{FF2B5EF4-FFF2-40B4-BE49-F238E27FC236}">
                  <a16:creationId xmlns:a16="http://schemas.microsoft.com/office/drawing/2014/main" id="{76F6CB17-9F6A-E1C8-5BD7-6EC617081CCB}"/>
                </a:ext>
              </a:extLst>
            </p:cNvPr>
            <p:cNvSpPr/>
            <p:nvPr/>
          </p:nvSpPr>
          <p:spPr>
            <a:xfrm>
              <a:off x="3225408" y="2412253"/>
              <a:ext cx="1685647" cy="842823"/>
            </a:xfrm>
            <a:prstGeom prst="roundRect">
              <a:avLst>
                <a:gd name="adj" fmla="val 10000"/>
              </a:avLst>
            </a:prstGeom>
            <a:ln>
              <a:solidFill>
                <a:schemeClr val="accent6">
                  <a:lumMod val="75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12" name="Rectangle: Rounded Corners 4">
              <a:extLst>
                <a:ext uri="{FF2B5EF4-FFF2-40B4-BE49-F238E27FC236}">
                  <a16:creationId xmlns:a16="http://schemas.microsoft.com/office/drawing/2014/main" id="{12346C61-6D57-5DA6-5522-F9F8A39ED75A}"/>
                </a:ext>
              </a:extLst>
            </p:cNvPr>
            <p:cNvSpPr txBox="1"/>
            <p:nvPr/>
          </p:nvSpPr>
          <p:spPr>
            <a:xfrm>
              <a:off x="3250093" y="2436938"/>
              <a:ext cx="1636277" cy="793453"/>
            </a:xfrm>
            <a:prstGeom prst="rect">
              <a:avLst/>
            </a:prstGeom>
            <a:solidFill>
              <a:schemeClr val="accent6">
                <a:lumMod val="75000"/>
              </a:schemeClr>
            </a:solidFill>
            <a:ln>
              <a:solidFill>
                <a:schemeClr val="accent6">
                  <a:lumMod val="75000"/>
                </a:schemeClr>
              </a:solidFill>
            </a:ln>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dirty="0"/>
                <a:t>App Design Requirements</a:t>
              </a:r>
              <a:endParaRPr lang="en-GB" sz="1400" kern="1200" dirty="0"/>
            </a:p>
          </p:txBody>
        </p:sp>
      </p:grpSp>
      <p:pic>
        <p:nvPicPr>
          <p:cNvPr id="13" name="Picture 12" descr="A picture containing person&#10;&#10;Description automatically generated">
            <a:extLst>
              <a:ext uri="{FF2B5EF4-FFF2-40B4-BE49-F238E27FC236}">
                <a16:creationId xmlns:a16="http://schemas.microsoft.com/office/drawing/2014/main" id="{05DCB6A6-BA88-3A80-6E8C-6A7D8E8752B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80169" y="1688326"/>
            <a:ext cx="1188723" cy="824876"/>
          </a:xfrm>
          <a:prstGeom prst="rect">
            <a:avLst/>
          </a:prstGeom>
        </p:spPr>
      </p:pic>
      <p:pic>
        <p:nvPicPr>
          <p:cNvPr id="15" name="Picture 14" descr="A person taking a selfie&#10;&#10;Description automatically generated">
            <a:extLst>
              <a:ext uri="{FF2B5EF4-FFF2-40B4-BE49-F238E27FC236}">
                <a16:creationId xmlns:a16="http://schemas.microsoft.com/office/drawing/2014/main" id="{CE42E801-59A0-EA76-A6D3-E86E0E453E1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8161536" y="331136"/>
            <a:ext cx="709705" cy="987574"/>
          </a:xfrm>
          <a:prstGeom prst="rect">
            <a:avLst/>
          </a:prstGeom>
        </p:spPr>
      </p:pic>
      <p:sp>
        <p:nvSpPr>
          <p:cNvPr id="16" name="TextBox 15">
            <a:extLst>
              <a:ext uri="{FF2B5EF4-FFF2-40B4-BE49-F238E27FC236}">
                <a16:creationId xmlns:a16="http://schemas.microsoft.com/office/drawing/2014/main" id="{86A063F6-4ADE-4709-92E1-ECD73E0FD7B4}"/>
              </a:ext>
            </a:extLst>
          </p:cNvPr>
          <p:cNvSpPr txBox="1"/>
          <p:nvPr/>
        </p:nvSpPr>
        <p:spPr>
          <a:xfrm>
            <a:off x="7955139" y="1378823"/>
            <a:ext cx="2051720" cy="276999"/>
          </a:xfrm>
          <a:prstGeom prst="rect">
            <a:avLst/>
          </a:prstGeom>
          <a:noFill/>
        </p:spPr>
        <p:txBody>
          <a:bodyPr wrap="square" rtlCol="0">
            <a:spAutoFit/>
          </a:bodyPr>
          <a:lstStyle/>
          <a:p>
            <a:r>
              <a:rPr lang="en-GB" sz="1200" dirty="0"/>
              <a:t>Dr Alan Davies</a:t>
            </a:r>
          </a:p>
        </p:txBody>
      </p:sp>
      <p:sp>
        <p:nvSpPr>
          <p:cNvPr id="18" name="TextBox 17">
            <a:extLst>
              <a:ext uri="{FF2B5EF4-FFF2-40B4-BE49-F238E27FC236}">
                <a16:creationId xmlns:a16="http://schemas.microsoft.com/office/drawing/2014/main" id="{D68CB2A2-088D-B928-BDD7-49CAA84182C5}"/>
              </a:ext>
            </a:extLst>
          </p:cNvPr>
          <p:cNvSpPr txBox="1"/>
          <p:nvPr/>
        </p:nvSpPr>
        <p:spPr>
          <a:xfrm>
            <a:off x="7658603" y="2545706"/>
            <a:ext cx="2051720" cy="276999"/>
          </a:xfrm>
          <a:prstGeom prst="rect">
            <a:avLst/>
          </a:prstGeom>
          <a:noFill/>
        </p:spPr>
        <p:txBody>
          <a:bodyPr wrap="square" rtlCol="0">
            <a:spAutoFit/>
          </a:bodyPr>
          <a:lstStyle/>
          <a:p>
            <a:r>
              <a:rPr lang="en-GB" sz="1200" dirty="0"/>
              <a:t>Prof Dawn Dowding</a:t>
            </a:r>
          </a:p>
        </p:txBody>
      </p:sp>
      <p:sp>
        <p:nvSpPr>
          <p:cNvPr id="19" name="TextBox 18">
            <a:extLst>
              <a:ext uri="{FF2B5EF4-FFF2-40B4-BE49-F238E27FC236}">
                <a16:creationId xmlns:a16="http://schemas.microsoft.com/office/drawing/2014/main" id="{2C775054-A115-3DC6-C953-DB7D913BE5AB}"/>
              </a:ext>
            </a:extLst>
          </p:cNvPr>
          <p:cNvSpPr txBox="1"/>
          <p:nvPr/>
        </p:nvSpPr>
        <p:spPr>
          <a:xfrm>
            <a:off x="7087605" y="1375127"/>
            <a:ext cx="2051720" cy="276999"/>
          </a:xfrm>
          <a:prstGeom prst="rect">
            <a:avLst/>
          </a:prstGeom>
          <a:noFill/>
        </p:spPr>
        <p:txBody>
          <a:bodyPr wrap="square" rtlCol="0">
            <a:spAutoFit/>
          </a:bodyPr>
          <a:lstStyle/>
          <a:p>
            <a:r>
              <a:rPr lang="en-GB" sz="1200" dirty="0"/>
              <a:t>Naz Khan</a:t>
            </a:r>
          </a:p>
        </p:txBody>
      </p:sp>
      <p:sp>
        <p:nvSpPr>
          <p:cNvPr id="20" name="TextBox 19">
            <a:extLst>
              <a:ext uri="{FF2B5EF4-FFF2-40B4-BE49-F238E27FC236}">
                <a16:creationId xmlns:a16="http://schemas.microsoft.com/office/drawing/2014/main" id="{D0B86881-4CF5-E369-43C7-94018593F6FE}"/>
              </a:ext>
            </a:extLst>
          </p:cNvPr>
          <p:cNvSpPr txBox="1"/>
          <p:nvPr/>
        </p:nvSpPr>
        <p:spPr>
          <a:xfrm>
            <a:off x="7845381" y="4502736"/>
            <a:ext cx="2051720" cy="276999"/>
          </a:xfrm>
          <a:prstGeom prst="rect">
            <a:avLst/>
          </a:prstGeom>
          <a:noFill/>
        </p:spPr>
        <p:txBody>
          <a:bodyPr wrap="square" rtlCol="0">
            <a:spAutoFit/>
          </a:bodyPr>
          <a:lstStyle/>
          <a:p>
            <a:r>
              <a:rPr lang="en-GB" sz="1200" dirty="0"/>
              <a:t>Uzmah Husain</a:t>
            </a:r>
          </a:p>
        </p:txBody>
      </p:sp>
      <p:sp>
        <p:nvSpPr>
          <p:cNvPr id="21" name="TextBox 20">
            <a:extLst>
              <a:ext uri="{FF2B5EF4-FFF2-40B4-BE49-F238E27FC236}">
                <a16:creationId xmlns:a16="http://schemas.microsoft.com/office/drawing/2014/main" id="{45BCDDC1-6A37-7222-A010-6B15F5A4805E}"/>
              </a:ext>
            </a:extLst>
          </p:cNvPr>
          <p:cNvSpPr txBox="1"/>
          <p:nvPr/>
        </p:nvSpPr>
        <p:spPr>
          <a:xfrm>
            <a:off x="7845381" y="4070384"/>
            <a:ext cx="2051720" cy="276999"/>
          </a:xfrm>
          <a:prstGeom prst="rect">
            <a:avLst/>
          </a:prstGeom>
          <a:noFill/>
        </p:spPr>
        <p:txBody>
          <a:bodyPr wrap="square" rtlCol="0">
            <a:spAutoFit/>
          </a:bodyPr>
          <a:lstStyle/>
          <a:p>
            <a:r>
              <a:rPr lang="en-GB" sz="1200" dirty="0"/>
              <a:t>Norina Gasteiger</a:t>
            </a:r>
          </a:p>
        </p:txBody>
      </p:sp>
      <p:sp>
        <p:nvSpPr>
          <p:cNvPr id="22" name="TextBox 21">
            <a:extLst>
              <a:ext uri="{FF2B5EF4-FFF2-40B4-BE49-F238E27FC236}">
                <a16:creationId xmlns:a16="http://schemas.microsoft.com/office/drawing/2014/main" id="{65289FB1-3233-0D1B-3F9D-49C66CB7A70B}"/>
              </a:ext>
            </a:extLst>
          </p:cNvPr>
          <p:cNvSpPr txBox="1"/>
          <p:nvPr/>
        </p:nvSpPr>
        <p:spPr>
          <a:xfrm>
            <a:off x="7845381" y="4292240"/>
            <a:ext cx="2051720" cy="276999"/>
          </a:xfrm>
          <a:prstGeom prst="rect">
            <a:avLst/>
          </a:prstGeom>
          <a:noFill/>
        </p:spPr>
        <p:txBody>
          <a:bodyPr wrap="square" rtlCol="0">
            <a:spAutoFit/>
          </a:bodyPr>
          <a:lstStyle/>
          <a:p>
            <a:r>
              <a:rPr lang="en-GB" sz="1200" dirty="0"/>
              <a:t>Amy Vercell</a:t>
            </a:r>
          </a:p>
        </p:txBody>
      </p:sp>
      <p:pic>
        <p:nvPicPr>
          <p:cNvPr id="5" name="Picture 4" descr="A person wearing a black head scarf&#10;&#10;Description automatically generated with medium confidence">
            <a:extLst>
              <a:ext uri="{FF2B5EF4-FFF2-40B4-BE49-F238E27FC236}">
                <a16:creationId xmlns:a16="http://schemas.microsoft.com/office/drawing/2014/main" id="{D6C08464-D0DE-FB43-82B6-2EF0AC7D6A9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r="25666"/>
          <a:stretch/>
        </p:blipFill>
        <p:spPr>
          <a:xfrm>
            <a:off x="7015384" y="336187"/>
            <a:ext cx="920509" cy="987574"/>
          </a:xfrm>
          <a:prstGeom prst="rect">
            <a:avLst/>
          </a:prstGeom>
        </p:spPr>
      </p:pic>
      <p:pic>
        <p:nvPicPr>
          <p:cNvPr id="4" name="Picture 3">
            <a:extLst>
              <a:ext uri="{FF2B5EF4-FFF2-40B4-BE49-F238E27FC236}">
                <a16:creationId xmlns:a16="http://schemas.microsoft.com/office/drawing/2014/main" id="{303AE68B-C963-E0A7-8D75-065CD708D9B9}"/>
              </a:ext>
            </a:extLst>
          </p:cNvPr>
          <p:cNvPicPr>
            <a:picLocks noChangeAspect="1"/>
          </p:cNvPicPr>
          <p:nvPr/>
        </p:nvPicPr>
        <p:blipFill>
          <a:blip r:embed="rId11"/>
          <a:stretch>
            <a:fillRect/>
          </a:stretch>
        </p:blipFill>
        <p:spPr>
          <a:xfrm>
            <a:off x="4453060" y="4152728"/>
            <a:ext cx="3147475" cy="969732"/>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A33FC59B-6E5E-2499-001B-FD08E9F7E95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5467" y="4208884"/>
            <a:ext cx="2816547" cy="857522"/>
          </a:xfrm>
          <a:prstGeom prst="rect">
            <a:avLst/>
          </a:prstGeom>
        </p:spPr>
      </p:pic>
      <p:pic>
        <p:nvPicPr>
          <p:cNvPr id="14" name="Picture 13">
            <a:extLst>
              <a:ext uri="{FF2B5EF4-FFF2-40B4-BE49-F238E27FC236}">
                <a16:creationId xmlns:a16="http://schemas.microsoft.com/office/drawing/2014/main" id="{26491FA9-1B7A-CDEB-939D-AEE499D71F7A}"/>
              </a:ext>
            </a:extLst>
          </p:cNvPr>
          <p:cNvPicPr>
            <a:picLocks noChangeAspect="1"/>
          </p:cNvPicPr>
          <p:nvPr/>
        </p:nvPicPr>
        <p:blipFill>
          <a:blip r:embed="rId13"/>
          <a:stretch>
            <a:fillRect/>
          </a:stretch>
        </p:blipFill>
        <p:spPr>
          <a:xfrm>
            <a:off x="7994029" y="3085797"/>
            <a:ext cx="961002" cy="961002"/>
          </a:xfrm>
          <a:prstGeom prst="rect">
            <a:avLst/>
          </a:prstGeom>
        </p:spPr>
      </p:pic>
      <p:sp>
        <p:nvSpPr>
          <p:cNvPr id="8" name="TextBox 7">
            <a:extLst>
              <a:ext uri="{FF2B5EF4-FFF2-40B4-BE49-F238E27FC236}">
                <a16:creationId xmlns:a16="http://schemas.microsoft.com/office/drawing/2014/main" id="{EAE1A59B-F2B5-224E-94C5-FD56D10F560C}"/>
              </a:ext>
            </a:extLst>
          </p:cNvPr>
          <p:cNvSpPr txBox="1"/>
          <p:nvPr/>
        </p:nvSpPr>
        <p:spPr>
          <a:xfrm>
            <a:off x="7856669" y="4690728"/>
            <a:ext cx="2051720" cy="276999"/>
          </a:xfrm>
          <a:prstGeom prst="rect">
            <a:avLst/>
          </a:prstGeom>
          <a:noFill/>
        </p:spPr>
        <p:txBody>
          <a:bodyPr wrap="square" rtlCol="0">
            <a:spAutoFit/>
          </a:bodyPr>
          <a:lstStyle/>
          <a:p>
            <a:r>
              <a:rPr lang="en-GB" sz="1200" dirty="0"/>
              <a:t>Mustafa Ali</a:t>
            </a:r>
          </a:p>
        </p:txBody>
      </p:sp>
      <p:sp>
        <p:nvSpPr>
          <p:cNvPr id="17" name="TextBox 16">
            <a:extLst>
              <a:ext uri="{FF2B5EF4-FFF2-40B4-BE49-F238E27FC236}">
                <a16:creationId xmlns:a16="http://schemas.microsoft.com/office/drawing/2014/main" id="{5A9733FA-DB3F-095A-E988-A8B5BFE34219}"/>
              </a:ext>
            </a:extLst>
          </p:cNvPr>
          <p:cNvSpPr txBox="1"/>
          <p:nvPr/>
        </p:nvSpPr>
        <p:spPr>
          <a:xfrm>
            <a:off x="7845381" y="4877056"/>
            <a:ext cx="2051720" cy="276999"/>
          </a:xfrm>
          <a:prstGeom prst="rect">
            <a:avLst/>
          </a:prstGeom>
          <a:noFill/>
        </p:spPr>
        <p:txBody>
          <a:bodyPr wrap="square" rtlCol="0">
            <a:spAutoFit/>
          </a:bodyPr>
          <a:lstStyle/>
          <a:p>
            <a:r>
              <a:rPr lang="en-GB" sz="1200" dirty="0"/>
              <a:t>Martin Eden</a:t>
            </a:r>
          </a:p>
        </p:txBody>
      </p:sp>
    </p:spTree>
    <p:extLst>
      <p:ext uri="{BB962C8B-B14F-4D97-AF65-F5344CB8AC3E}">
        <p14:creationId xmlns:p14="http://schemas.microsoft.com/office/powerpoint/2010/main" val="489686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E723175-E81F-550E-0BF8-28E361E7FEDE}"/>
              </a:ext>
            </a:extLst>
          </p:cNvPr>
          <p:cNvGraphicFramePr>
            <a:graphicFrameLocks noGrp="1"/>
          </p:cNvGraphicFramePr>
          <p:nvPr>
            <p:ph sz="half" idx="1"/>
            <p:extLst>
              <p:ext uri="{D42A27DB-BD31-4B8C-83A1-F6EECF244321}">
                <p14:modId xmlns:p14="http://schemas.microsoft.com/office/powerpoint/2010/main" val="886184671"/>
              </p:ext>
            </p:extLst>
          </p:nvPr>
        </p:nvGraphicFramePr>
        <p:xfrm>
          <a:off x="395288" y="1112838"/>
          <a:ext cx="4038600" cy="3481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4">
            <a:extLst>
              <a:ext uri="{FF2B5EF4-FFF2-40B4-BE49-F238E27FC236}">
                <a16:creationId xmlns:a16="http://schemas.microsoft.com/office/drawing/2014/main" id="{A13DACA9-9FFD-DEAF-1320-1C5F2ABB32D7}"/>
              </a:ext>
            </a:extLst>
          </p:cNvPr>
          <p:cNvSpPr>
            <a:spLocks noGrp="1"/>
          </p:cNvSpPr>
          <p:nvPr>
            <p:ph sz="half" idx="2"/>
          </p:nvPr>
        </p:nvSpPr>
        <p:spPr>
          <a:xfrm>
            <a:off x="4586536" y="1113589"/>
            <a:ext cx="4521968" cy="3481034"/>
          </a:xfrm>
        </p:spPr>
        <p:txBody>
          <a:bodyPr/>
          <a:lstStyle/>
          <a:p>
            <a:r>
              <a:rPr lang="en-GB" sz="2400" b="1" dirty="0">
                <a:solidFill>
                  <a:srgbClr val="FF0000"/>
                </a:solidFill>
              </a:rPr>
              <a:t>What did we miss?</a:t>
            </a:r>
          </a:p>
          <a:p>
            <a:r>
              <a:rPr lang="en-GB" sz="2400" dirty="0"/>
              <a:t>Involvement in design of the study:</a:t>
            </a:r>
          </a:p>
          <a:p>
            <a:r>
              <a:rPr lang="en-GB" sz="2400" dirty="0"/>
              <a:t>Involvement in consent and patient information sheets </a:t>
            </a:r>
            <a:r>
              <a:rPr lang="en-GB" sz="2400" dirty="0">
                <a:solidFill>
                  <a:srgbClr val="FF0000"/>
                </a:solidFill>
              </a:rPr>
              <a:t>(alternate models?)</a:t>
            </a:r>
          </a:p>
          <a:p>
            <a:r>
              <a:rPr lang="en-GB" sz="2400" dirty="0"/>
              <a:t>Paper prototyping</a:t>
            </a:r>
          </a:p>
          <a:p>
            <a:r>
              <a:rPr lang="en-GB" sz="2400" dirty="0"/>
              <a:t>Feedback on scripts for clinical videos </a:t>
            </a:r>
            <a:r>
              <a:rPr lang="en-GB" sz="2400" dirty="0">
                <a:solidFill>
                  <a:srgbClr val="FF0000"/>
                </a:solidFill>
              </a:rPr>
              <a:t>(authenticity)</a:t>
            </a:r>
          </a:p>
          <a:p>
            <a:pPr marL="0" indent="0">
              <a:buNone/>
            </a:pPr>
            <a:endParaRPr lang="en-GB" sz="2400" dirty="0"/>
          </a:p>
        </p:txBody>
      </p:sp>
      <p:sp>
        <p:nvSpPr>
          <p:cNvPr id="3" name="Title 2">
            <a:extLst>
              <a:ext uri="{FF2B5EF4-FFF2-40B4-BE49-F238E27FC236}">
                <a16:creationId xmlns:a16="http://schemas.microsoft.com/office/drawing/2014/main" id="{F34AAE95-B998-6101-B802-8765F7353F0C}"/>
              </a:ext>
            </a:extLst>
          </p:cNvPr>
          <p:cNvSpPr>
            <a:spLocks noGrp="1"/>
          </p:cNvSpPr>
          <p:nvPr>
            <p:ph type="title"/>
          </p:nvPr>
        </p:nvSpPr>
        <p:spPr/>
        <p:txBody>
          <a:bodyPr/>
          <a:lstStyle/>
          <a:p>
            <a:r>
              <a:rPr lang="en-GB" dirty="0"/>
              <a:t>Approach to Co-Design</a:t>
            </a:r>
          </a:p>
        </p:txBody>
      </p:sp>
    </p:spTree>
    <p:extLst>
      <p:ext uri="{BB962C8B-B14F-4D97-AF65-F5344CB8AC3E}">
        <p14:creationId xmlns:p14="http://schemas.microsoft.com/office/powerpoint/2010/main" val="4195469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CA75D-5B68-72C3-9B2F-C1FC652DAFFC}"/>
              </a:ext>
            </a:extLst>
          </p:cNvPr>
          <p:cNvSpPr>
            <a:spLocks noGrp="1"/>
          </p:cNvSpPr>
          <p:nvPr>
            <p:ph type="title"/>
          </p:nvPr>
        </p:nvSpPr>
        <p:spPr/>
        <p:txBody>
          <a:bodyPr/>
          <a:lstStyle/>
          <a:p>
            <a:r>
              <a:rPr lang="en-GB" dirty="0"/>
              <a:t>Plain English summary</a:t>
            </a:r>
          </a:p>
        </p:txBody>
      </p:sp>
    </p:spTree>
    <p:extLst>
      <p:ext uri="{BB962C8B-B14F-4D97-AF65-F5344CB8AC3E}">
        <p14:creationId xmlns:p14="http://schemas.microsoft.com/office/powerpoint/2010/main" val="2739526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6F1BB5-398B-932B-F545-221FDBF129D6}"/>
              </a:ext>
            </a:extLst>
          </p:cNvPr>
          <p:cNvSpPr>
            <a:spLocks noGrp="1"/>
          </p:cNvSpPr>
          <p:nvPr>
            <p:ph type="title"/>
          </p:nvPr>
        </p:nvSpPr>
        <p:spPr/>
        <p:txBody>
          <a:bodyPr/>
          <a:lstStyle/>
          <a:p>
            <a:r>
              <a:rPr lang="en-GB" dirty="0">
                <a:solidFill>
                  <a:schemeClr val="tx1"/>
                </a:solidFill>
              </a:rPr>
              <a:t>Application for funding</a:t>
            </a:r>
          </a:p>
        </p:txBody>
      </p:sp>
      <p:sp>
        <p:nvSpPr>
          <p:cNvPr id="5" name="Text Placeholder 4">
            <a:extLst>
              <a:ext uri="{FF2B5EF4-FFF2-40B4-BE49-F238E27FC236}">
                <a16:creationId xmlns:a16="http://schemas.microsoft.com/office/drawing/2014/main" id="{3895AAA8-297A-C2EE-0A60-9EF2F8C3FA22}"/>
              </a:ext>
            </a:extLst>
          </p:cNvPr>
          <p:cNvSpPr>
            <a:spLocks noGrp="1"/>
          </p:cNvSpPr>
          <p:nvPr>
            <p:ph type="body" sz="quarter" idx="4294967295"/>
          </p:nvPr>
        </p:nvSpPr>
        <p:spPr>
          <a:xfrm>
            <a:off x="539552" y="843558"/>
            <a:ext cx="7839075" cy="2790825"/>
          </a:xfrm>
        </p:spPr>
        <p:txBody>
          <a:bodyPr/>
          <a:lstStyle/>
          <a:p>
            <a:pPr marL="0" indent="0">
              <a:lnSpc>
                <a:spcPct val="107000"/>
              </a:lnSpc>
              <a:spcAft>
                <a:spcPts val="800"/>
              </a:spcAft>
              <a:buNone/>
            </a:pPr>
            <a:r>
              <a:rPr lang="en-GB" sz="1600" b="1" dirty="0">
                <a:effectLst/>
                <a:ea typeface="Times New Roman" panose="02020603050405020304" pitchFamily="18" charset="0"/>
              </a:rPr>
              <a:t>Aim</a:t>
            </a:r>
          </a:p>
          <a:p>
            <a:pPr>
              <a:lnSpc>
                <a:spcPct val="107000"/>
              </a:lnSpc>
              <a:spcAft>
                <a:spcPts val="800"/>
              </a:spcAft>
            </a:pPr>
            <a:r>
              <a:rPr lang="en-GB" sz="1600" kern="100" dirty="0">
                <a:effectLst/>
                <a:ea typeface="Times New Roman" panose="02020603050405020304" pitchFamily="18" charset="0"/>
                <a:cs typeface="Times New Roman" panose="02020603050405020304" pitchFamily="18" charset="0"/>
              </a:rPr>
              <a:t>To further develop and evaluate an app designed to present culturally sensitive and accessible genetic information for the British Pakistani community to improve genetic literacy and facilitate equitable access to genetic services.</a:t>
            </a:r>
            <a:endParaRPr lang="en-GB" sz="1600"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1600" b="1" dirty="0">
                <a:effectLst/>
                <a:ea typeface="Times New Roman" panose="02020603050405020304" pitchFamily="18" charset="0"/>
              </a:rPr>
              <a:t>Objectives:</a:t>
            </a:r>
            <a:endParaRPr lang="en-GB" sz="1600" dirty="0">
              <a:effectLst/>
              <a:ea typeface="Calibri" panose="020F0502020204030204" pitchFamily="34" charset="0"/>
            </a:endParaRPr>
          </a:p>
          <a:p>
            <a:pPr marL="342900" lvl="0" indent="-342900">
              <a:lnSpc>
                <a:spcPct val="107000"/>
              </a:lnSpc>
              <a:spcAft>
                <a:spcPts val="800"/>
              </a:spcAft>
              <a:buFont typeface="+mj-lt"/>
              <a:buAutoNum type="arabicPeriod"/>
            </a:pPr>
            <a:r>
              <a:rPr lang="en-GB" sz="1600" u="none" strike="noStrike" dirty="0">
                <a:effectLst/>
                <a:ea typeface="Times New Roman" panose="02020603050405020304" pitchFamily="18" charset="0"/>
              </a:rPr>
              <a:t>To work in collaboration with members of the British Pakistani community as equal researchers in the project, developing research methods that are culturally appropriate and preferred by the community.</a:t>
            </a:r>
            <a:endParaRPr lang="en-GB" sz="1600" u="none" strike="noStrike" dirty="0">
              <a:effectLst/>
              <a:ea typeface="Calibri" panose="020F0502020204030204" pitchFamily="34" charset="0"/>
            </a:endParaRPr>
          </a:p>
          <a:p>
            <a:pPr marL="342900" lvl="0" indent="-342900">
              <a:lnSpc>
                <a:spcPct val="107000"/>
              </a:lnSpc>
              <a:spcAft>
                <a:spcPts val="800"/>
              </a:spcAft>
              <a:buFont typeface="+mj-lt"/>
              <a:buAutoNum type="arabicPeriod"/>
            </a:pPr>
            <a:r>
              <a:rPr lang="en-GB" sz="1600" u="none" strike="noStrike" dirty="0">
                <a:effectLst/>
                <a:ea typeface="Times New Roman" panose="02020603050405020304" pitchFamily="18" charset="0"/>
              </a:rPr>
              <a:t>To determine the acceptability of the content and usability of the app </a:t>
            </a:r>
            <a:r>
              <a:rPr lang="ar-SA" sz="1600" u="none" strike="noStrike" dirty="0">
                <a:solidFill>
                  <a:srgbClr val="101010"/>
                </a:solidFill>
                <a:effectLst/>
                <a:ea typeface="Times New Roman" panose="02020603050405020304" pitchFamily="18" charset="0"/>
              </a:rPr>
              <a:t>جِین</a:t>
            </a:r>
            <a:r>
              <a:rPr lang="en-GB" sz="1600" u="none" strike="noStrike" dirty="0">
                <a:solidFill>
                  <a:srgbClr val="101010"/>
                </a:solidFill>
                <a:effectLst/>
                <a:ea typeface="Times New Roman" panose="02020603050405020304" pitchFamily="18" charset="0"/>
              </a:rPr>
              <a:t> (Gene)</a:t>
            </a:r>
            <a:r>
              <a:rPr lang="en-GB" sz="1600" u="none" strike="noStrike" dirty="0">
                <a:effectLst/>
                <a:ea typeface="Times New Roman" panose="02020603050405020304" pitchFamily="18" charset="0"/>
              </a:rPr>
              <a:t> from the perspective of British Pakistani community members.</a:t>
            </a:r>
            <a:endParaRPr lang="en-GB" sz="1600" u="none" strike="noStrike" dirty="0">
              <a:effectLst/>
              <a:ea typeface="Calibri" panose="020F0502020204030204" pitchFamily="34" charset="0"/>
            </a:endParaRPr>
          </a:p>
          <a:p>
            <a:pPr marL="342900" lvl="0" indent="-342900">
              <a:lnSpc>
                <a:spcPct val="107000"/>
              </a:lnSpc>
              <a:spcAft>
                <a:spcPts val="800"/>
              </a:spcAft>
              <a:buFont typeface="+mj-lt"/>
              <a:buAutoNum type="arabicPeriod"/>
            </a:pPr>
            <a:r>
              <a:rPr lang="en-GB" sz="1600" u="none" strike="noStrike" dirty="0">
                <a:effectLst/>
                <a:ea typeface="Times New Roman" panose="02020603050405020304" pitchFamily="18" charset="0"/>
              </a:rPr>
              <a:t>To conduct a pilot feasibility study of the implementation of the app into genetic services in England, to inform a future evaluation.</a:t>
            </a:r>
            <a:endParaRPr lang="en-GB" sz="1600" u="none" strike="noStrike" dirty="0">
              <a:effectLst/>
              <a:ea typeface="Calibri" panose="020F0502020204030204" pitchFamily="34" charset="0"/>
            </a:endParaRPr>
          </a:p>
          <a:p>
            <a:endParaRPr lang="en-GB" sz="1600" dirty="0"/>
          </a:p>
        </p:txBody>
      </p:sp>
      <p:pic>
        <p:nvPicPr>
          <p:cNvPr id="6" name="Picture 5">
            <a:extLst>
              <a:ext uri="{FF2B5EF4-FFF2-40B4-BE49-F238E27FC236}">
                <a16:creationId xmlns:a16="http://schemas.microsoft.com/office/drawing/2014/main" id="{C3FF00CB-9EBB-A515-A776-09E9484649D4}"/>
              </a:ext>
            </a:extLst>
          </p:cNvPr>
          <p:cNvPicPr>
            <a:picLocks noChangeAspect="1"/>
          </p:cNvPicPr>
          <p:nvPr/>
        </p:nvPicPr>
        <p:blipFill>
          <a:blip r:embed="rId2"/>
          <a:stretch>
            <a:fillRect/>
          </a:stretch>
        </p:blipFill>
        <p:spPr>
          <a:xfrm>
            <a:off x="6660232" y="143331"/>
            <a:ext cx="2303537" cy="226810"/>
          </a:xfrm>
          <a:prstGeom prst="rect">
            <a:avLst/>
          </a:prstGeom>
        </p:spPr>
      </p:pic>
    </p:spTree>
    <p:extLst>
      <p:ext uri="{BB962C8B-B14F-4D97-AF65-F5344CB8AC3E}">
        <p14:creationId xmlns:p14="http://schemas.microsoft.com/office/powerpoint/2010/main" val="3769218864"/>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 Sans">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40962CCB8CA64AB4DAF2C8B7389621" ma:contentTypeVersion="13" ma:contentTypeDescription="Create a new document." ma:contentTypeScope="" ma:versionID="50ab9a366842309f336ed61c5be2973d">
  <xsd:schema xmlns:xsd="http://www.w3.org/2001/XMLSchema" xmlns:xs="http://www.w3.org/2001/XMLSchema" xmlns:p="http://schemas.microsoft.com/office/2006/metadata/properties" xmlns:ns2="f90c77d1-93ed-4f71-8f4c-7998a9530f63" xmlns:ns3="e126fe4f-ea1a-43f6-ac45-2d71a1d6365f" targetNamespace="http://schemas.microsoft.com/office/2006/metadata/properties" ma:root="true" ma:fieldsID="2d131221133a372bb21dcfd9d63ff8a2" ns2:_="" ns3:_="">
    <xsd:import namespace="f90c77d1-93ed-4f71-8f4c-7998a9530f63"/>
    <xsd:import namespace="e126fe4f-ea1a-43f6-ac45-2d71a1d636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0c77d1-93ed-4f71-8f4c-7998a9530f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26fe4f-ea1a-43f6-ac45-2d71a1d6365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f469578-d4c4-43e6-9f3e-6d981ab352b3}" ma:internalName="TaxCatchAll" ma:showField="CatchAllData" ma:web="e126fe4f-ea1a-43f6-ac45-2d71a1d636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0c77d1-93ed-4f71-8f4c-7998a9530f63">
      <Terms xmlns="http://schemas.microsoft.com/office/infopath/2007/PartnerControls"/>
    </lcf76f155ced4ddcb4097134ff3c332f>
    <TaxCatchAll xmlns="e126fe4f-ea1a-43f6-ac45-2d71a1d6365f" xsi:nil="true"/>
  </documentManagement>
</p:properties>
</file>

<file path=customXml/itemProps1.xml><?xml version="1.0" encoding="utf-8"?>
<ds:datastoreItem xmlns:ds="http://schemas.openxmlformats.org/officeDocument/2006/customXml" ds:itemID="{65C0643B-3206-4676-91CF-8E7C2EE2ABE7}"/>
</file>

<file path=customXml/itemProps2.xml><?xml version="1.0" encoding="utf-8"?>
<ds:datastoreItem xmlns:ds="http://schemas.openxmlformats.org/officeDocument/2006/customXml" ds:itemID="{C35AE4CC-DD61-43D3-855C-CBD1C82E03F3}"/>
</file>

<file path=customXml/itemProps3.xml><?xml version="1.0" encoding="utf-8"?>
<ds:datastoreItem xmlns:ds="http://schemas.openxmlformats.org/officeDocument/2006/customXml" ds:itemID="{66034005-E732-46B3-8B4E-29FDEF2F54DC}"/>
</file>

<file path=docProps/app.xml><?xml version="1.0" encoding="utf-8"?>
<Properties xmlns="http://schemas.openxmlformats.org/officeDocument/2006/extended-properties" xmlns:vt="http://schemas.openxmlformats.org/officeDocument/2006/docPropsVTypes">
  <TotalTime>12884</TotalTime>
  <Words>1294</Words>
  <Application>Microsoft Office PowerPoint</Application>
  <PresentationFormat>On-screen Show (16:9)</PresentationFormat>
  <Paragraphs>191</Paragraphs>
  <Slides>23</Slides>
  <Notes>3</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1_Office Theme</vt:lpstr>
      <vt:lpstr>2_Office Theme</vt:lpstr>
      <vt:lpstr>Agenda </vt:lpstr>
      <vt:lpstr>  Professor Ang Davies    </vt:lpstr>
      <vt:lpstr>Genetics APP</vt:lpstr>
      <vt:lpstr>Background to the app</vt:lpstr>
      <vt:lpstr>PowerPoint Presentation</vt:lpstr>
      <vt:lpstr>Creating a Genetics App</vt:lpstr>
      <vt:lpstr>Approach to Co-Design</vt:lpstr>
      <vt:lpstr>Plain English summary</vt:lpstr>
      <vt:lpstr>Application for funding</vt:lpstr>
      <vt:lpstr>Plain English Summary</vt:lpstr>
      <vt:lpstr>Plain English Summary – why?</vt:lpstr>
      <vt:lpstr>Over to you - In plain English how would you describe…….</vt:lpstr>
      <vt:lpstr>When can you look for help?</vt:lpstr>
      <vt:lpstr>Developing your work plan</vt:lpstr>
      <vt:lpstr>Application for funding</vt:lpstr>
      <vt:lpstr>Think you have a solution – so what?</vt:lpstr>
      <vt:lpstr>Using Logic Models</vt:lpstr>
      <vt:lpstr>Using Logic Models</vt:lpstr>
      <vt:lpstr>Developing a logic model</vt:lpstr>
      <vt:lpstr>Over to you: Designing a study</vt:lpstr>
      <vt:lpstr>Over to you: What resources would you  need?</vt:lpstr>
      <vt:lpstr>Resources</vt:lpstr>
      <vt:lpstr>What Next?</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Gardner</dc:creator>
  <cp:lastModifiedBy>Angela Davies</cp:lastModifiedBy>
  <cp:revision>272</cp:revision>
  <dcterms:created xsi:type="dcterms:W3CDTF">2016-01-15T12:05:46Z</dcterms:created>
  <dcterms:modified xsi:type="dcterms:W3CDTF">2025-07-10T14:39:52Z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0x0101002240962CCB8CA64AB4DAF2C8B7389621</vt:lpwstr>
  </property>
</Properties>
</file>